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8"/>
  </p:notesMasterIdLst>
  <p:handoutMasterIdLst>
    <p:handoutMasterId r:id="rId29"/>
  </p:handoutMasterIdLst>
  <p:sldIdLst>
    <p:sldId id="256" r:id="rId2"/>
    <p:sldId id="308" r:id="rId3"/>
    <p:sldId id="299" r:id="rId4"/>
    <p:sldId id="310" r:id="rId5"/>
    <p:sldId id="260" r:id="rId6"/>
    <p:sldId id="261" r:id="rId7"/>
    <p:sldId id="262" r:id="rId8"/>
    <p:sldId id="263" r:id="rId9"/>
    <p:sldId id="301" r:id="rId10"/>
    <p:sldId id="316" r:id="rId11"/>
    <p:sldId id="304" r:id="rId12"/>
    <p:sldId id="302" r:id="rId13"/>
    <p:sldId id="266" r:id="rId14"/>
    <p:sldId id="286" r:id="rId15"/>
    <p:sldId id="267" r:id="rId16"/>
    <p:sldId id="269" r:id="rId17"/>
    <p:sldId id="270" r:id="rId18"/>
    <p:sldId id="271" r:id="rId19"/>
    <p:sldId id="317" r:id="rId20"/>
    <p:sldId id="277" r:id="rId21"/>
    <p:sldId id="274" r:id="rId22"/>
    <p:sldId id="276" r:id="rId23"/>
    <p:sldId id="278" r:id="rId24"/>
    <p:sldId id="292" r:id="rId25"/>
    <p:sldId id="303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02" autoAdjust="0"/>
    <p:restoredTop sz="85818" autoAdjust="0"/>
  </p:normalViewPr>
  <p:slideViewPr>
    <p:cSldViewPr snapToObjects="1">
      <p:cViewPr varScale="1">
        <p:scale>
          <a:sx n="105" d="100"/>
          <a:sy n="105" d="100"/>
        </p:scale>
        <p:origin x="-9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notesMaster" Target="notesMasters/notesMaster1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D11D4-3821-744D-A06C-270A2CB63BD1}" type="datetimeFigureOut">
              <a:rPr/>
              <a:pPr/>
              <a:t>6/17/10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FC889-6FE6-0143-854C-4001E07D0F81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2A5E2-F331-5D49-8C20-C1C0FFC9DE87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EB37D-6B36-734B-BAA0-783BEC984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smtClean="0"/>
              <a:t>primary motivation for this work is </a:t>
            </a:r>
            <a:r>
              <a:rPr lang="en-US" dirty="0" smtClean="0"/>
              <a:t>the fact that the world changes over </a:t>
            </a:r>
            <a:r>
              <a:rPr lang="en-US" smtClean="0"/>
              <a:t>time, and if we want to model the world from collections of images using structure from motion algorithms, we should really have</a:t>
            </a:r>
            <a:r>
              <a:rPr lang="en-US" baseline="0" smtClean="0"/>
              <a:t> a way to reason about time as well.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File: </a:t>
            </a:r>
            <a:r>
              <a:rPr lang="en-US" dirty="0" err="1" smtClean="0"/>
              <a:t>nyc_pointcloud_upclose.mov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File: </a:t>
            </a:r>
            <a:r>
              <a:rPr lang="en-US" dirty="0" err="1" smtClean="0"/>
              <a:t>nyc_points_buildings_rotate.mov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E92E-0A21-BE44-8764-2B899924B00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EB37D-6B36-734B-BAA0-783BEC98439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7BCE0-6CE8-C34A-A246-994576C664E4}" type="datetimeFigureOut">
              <a:rPr lang="en-US" smtClean="0"/>
              <a:pPr/>
              <a:t>6/17/10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D4DAE-BEC8-4942-8FE0-626A7E4C8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video" Target="file://localhost/Users/phlosoft/Desktop/2010.01.spring/Defense/Videos/nyc_points_buildings_rotate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video" Target="file://localhost/Users/phlosoft/Desktop/2010.01.spring/CVPR2010%20Oral/schindler10cvpr/01_Algorithm_Visualization.m4v" TargetMode="Externa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6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21.pn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eg"/><Relationship Id="rId5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Relationship Id="rId6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video" Target="file://localhost/Users/phlosoft/Desktop/2010.01.spring/CVPR2010%20Oral/schindler10cvpr/nyc_pointcloud_upclose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6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Probabilistic Temporal Inference on Reconstructed 3D </a:t>
            </a:r>
            <a:r>
              <a:rPr lang="en-US" dirty="0" smtClean="0"/>
              <a:t>Scenes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Grant Schindler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Frank </a:t>
            </a:r>
            <a:r>
              <a:rPr lang="en-US" dirty="0" err="1" smtClean="0">
                <a:solidFill>
                  <a:schemeClr val="tx1"/>
                </a:solidFill>
              </a:rPr>
              <a:t>Dellaert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Georgia Institute of Technology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Group 12"/>
          <p:cNvGrpSpPr>
            <a:grpSpLocks noChangeAspect="1"/>
          </p:cNvGrpSpPr>
          <p:nvPr/>
        </p:nvGrpSpPr>
        <p:grpSpPr bwMode="auto">
          <a:xfrm>
            <a:off x="304800" y="228600"/>
            <a:ext cx="2057400" cy="787400"/>
            <a:chOff x="1200" y="3072"/>
            <a:chExt cx="1632" cy="624"/>
          </a:xfrm>
        </p:grpSpPr>
        <p:sp>
          <p:nvSpPr>
            <p:cNvPr id="5" name="AutoShape 9"/>
            <p:cNvSpPr>
              <a:spLocks noChangeArrowheads="1"/>
            </p:cNvSpPr>
            <p:nvPr/>
          </p:nvSpPr>
          <p:spPr bwMode="auto">
            <a:xfrm>
              <a:off x="1200" y="3072"/>
              <a:ext cx="1632" cy="62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48" y="3120"/>
              <a:ext cx="1488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 Points into Buildings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4103" y="1307068"/>
            <a:ext cx="1574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 Point Cloud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1295400"/>
            <a:ext cx="1343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 Buildings</a:t>
            </a:r>
            <a:endParaRPr lang="en-US" dirty="0"/>
          </a:p>
        </p:txBody>
      </p:sp>
      <p:pic>
        <p:nvPicPr>
          <p:cNvPr id="9" name="Content Placeholder 4" descr="manhattan_point.png"/>
          <p:cNvPicPr>
            <a:picLocks noGrp="1" noChangeAspect="1"/>
          </p:cNvPicPr>
          <p:nvPr>
            <p:ph idx="1"/>
          </p:nvPr>
        </p:nvPicPr>
        <p:blipFill>
          <a:blip r:embed="rId3"/>
          <a:srcRect l="18902" t="25022" r="18902" b="25949"/>
          <a:stretch>
            <a:fillRect/>
          </a:stretch>
        </p:blipFill>
        <p:spPr>
          <a:xfrm>
            <a:off x="754272" y="1676405"/>
            <a:ext cx="3284328" cy="2514596"/>
          </a:xfrm>
        </p:spPr>
      </p:pic>
      <p:pic>
        <p:nvPicPr>
          <p:cNvPr id="11" name="Content Placeholder 4" descr="manhattan_object.png"/>
          <p:cNvPicPr>
            <a:picLocks noChangeAspect="1"/>
          </p:cNvPicPr>
          <p:nvPr/>
        </p:nvPicPr>
        <p:blipFill>
          <a:blip r:embed="rId4"/>
          <a:srcRect l="18902" t="25022" r="18902" b="25949"/>
          <a:stretch>
            <a:fillRect/>
          </a:stretch>
        </p:blipFill>
        <p:spPr>
          <a:xfrm>
            <a:off x="5021473" y="1676408"/>
            <a:ext cx="3284327" cy="251459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24401" y="4448412"/>
            <a:ext cx="3657599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Building Geometry</a:t>
            </a:r>
          </a:p>
          <a:p>
            <a:r>
              <a:rPr lang="en-US" sz="1600" dirty="0" smtClean="0"/>
              <a:t>1. Convex hull of each group</a:t>
            </a:r>
          </a:p>
          <a:p>
            <a:r>
              <a:rPr lang="en-US" sz="1600" dirty="0" smtClean="0"/>
              <a:t>2. Fit ground plane to camera centers</a:t>
            </a:r>
          </a:p>
          <a:p>
            <a:r>
              <a:rPr lang="en-US" sz="1600" dirty="0" smtClean="0"/>
              <a:t>3. Extend convex hulls to ground</a:t>
            </a:r>
            <a:endParaRPr lang="en-US" sz="1600" dirty="0"/>
          </a:p>
        </p:txBody>
      </p:sp>
      <p:grpSp>
        <p:nvGrpSpPr>
          <p:cNvPr id="3" name="Group 18"/>
          <p:cNvGrpSpPr>
            <a:grpSpLocks noChangeAspect="1"/>
          </p:cNvGrpSpPr>
          <p:nvPr/>
        </p:nvGrpSpPr>
        <p:grpSpPr>
          <a:xfrm>
            <a:off x="1903013" y="5938658"/>
            <a:ext cx="5421961" cy="843142"/>
            <a:chOff x="550415" y="1313312"/>
            <a:chExt cx="8215092" cy="1277488"/>
          </a:xfrm>
        </p:grpSpPr>
        <p:sp>
          <p:nvSpPr>
            <p:cNvPr id="20" name="Rounded Rectangle 19"/>
            <p:cNvSpPr/>
            <p:nvPr/>
          </p:nvSpPr>
          <p:spPr>
            <a:xfrm>
              <a:off x="3131922" y="1339596"/>
              <a:ext cx="847530" cy="125120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28726" y="1313651"/>
              <a:ext cx="897385" cy="125120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425240" y="1313651"/>
              <a:ext cx="3340267" cy="1251204"/>
            </a:xfrm>
            <a:prstGeom prst="round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749764" y="1313312"/>
              <a:ext cx="1086688" cy="125120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50415" y="1313651"/>
              <a:ext cx="847530" cy="125120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24949" y="1457016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dirty="0" smtClean="0"/>
                <a:t>1891</a:t>
              </a:r>
              <a:endParaRPr lang="en-US" sz="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24659" y="1763331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dirty="0" smtClean="0"/>
                <a:t>1934</a:t>
              </a:r>
              <a:endParaRPr lang="en-US" sz="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24368" y="2069646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dirty="0" smtClean="0"/>
                <a:t>2007</a:t>
              </a:r>
              <a:endParaRPr lang="en-US" sz="400" dirty="0"/>
            </a:p>
          </p:txBody>
        </p:sp>
        <p:sp>
          <p:nvSpPr>
            <p:cNvPr id="28" name="Cube 27"/>
            <p:cNvSpPr/>
            <p:nvPr/>
          </p:nvSpPr>
          <p:spPr>
            <a:xfrm>
              <a:off x="8217105" y="1569750"/>
              <a:ext cx="202227" cy="551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4029307" y="2121117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175966" y="2105383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rapezoid 30"/>
            <p:cNvSpPr/>
            <p:nvPr/>
          </p:nvSpPr>
          <p:spPr>
            <a:xfrm rot="11869016">
              <a:off x="4341011" y="2268837"/>
              <a:ext cx="279295" cy="165380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400" dirty="0"/>
            </a:p>
          </p:txBody>
        </p:sp>
        <p:sp>
          <p:nvSpPr>
            <p:cNvPr id="32" name="Trapezoid 31"/>
            <p:cNvSpPr/>
            <p:nvPr/>
          </p:nvSpPr>
          <p:spPr>
            <a:xfrm rot="8689393">
              <a:off x="4808044" y="2196501"/>
              <a:ext cx="199432" cy="132018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400" dirty="0"/>
            </a:p>
          </p:txBody>
        </p:sp>
        <p:sp>
          <p:nvSpPr>
            <p:cNvPr id="33" name="Cube 32"/>
            <p:cNvSpPr/>
            <p:nvPr/>
          </p:nvSpPr>
          <p:spPr>
            <a:xfrm>
              <a:off x="4627042" y="1466557"/>
              <a:ext cx="202227" cy="551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4" name="Cube 33"/>
            <p:cNvSpPr/>
            <p:nvPr/>
          </p:nvSpPr>
          <p:spPr>
            <a:xfrm>
              <a:off x="4676897" y="1741553"/>
              <a:ext cx="202227" cy="357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5" name="Cube 34"/>
            <p:cNvSpPr/>
            <p:nvPr/>
          </p:nvSpPr>
          <p:spPr>
            <a:xfrm>
              <a:off x="4530141" y="1873601"/>
              <a:ext cx="191823" cy="276372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6" name="Cube 35"/>
            <p:cNvSpPr/>
            <p:nvPr/>
          </p:nvSpPr>
          <p:spPr>
            <a:xfrm>
              <a:off x="7516331" y="1763331"/>
              <a:ext cx="202227" cy="357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7" name="Cube 36"/>
            <p:cNvSpPr/>
            <p:nvPr/>
          </p:nvSpPr>
          <p:spPr>
            <a:xfrm>
              <a:off x="6721463" y="1825713"/>
              <a:ext cx="191823" cy="276372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8" name="TextBox 37"/>
            <p:cNvSpPr txBox="1"/>
            <p:nvPr/>
          </p:nvSpPr>
          <p:spPr>
            <a:xfrm>
              <a:off x="6422334" y="2082768"/>
              <a:ext cx="797676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 smtClean="0"/>
                <a:t>1885 - 1953</a:t>
              </a:r>
              <a:endParaRPr lang="en-US" sz="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20010" y="2082768"/>
              <a:ext cx="797676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 smtClean="0"/>
                <a:t>1906 - 2009</a:t>
              </a:r>
              <a:endParaRPr lang="en-US" sz="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967831" y="2082768"/>
              <a:ext cx="797676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 smtClean="0"/>
                <a:t>1968 - 2009</a:t>
              </a:r>
              <a:endParaRPr lang="en-US" sz="400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2886307" y="2094833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650124" y="1619965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49834" y="1722070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49543" y="1824175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1447800" y="2095172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118"/>
            <p:cNvGrpSpPr/>
            <p:nvPr/>
          </p:nvGrpSpPr>
          <p:grpSpPr>
            <a:xfrm>
              <a:off x="1905000" y="1667681"/>
              <a:ext cx="838200" cy="560879"/>
              <a:chOff x="1905000" y="1297543"/>
              <a:chExt cx="1524000" cy="952500"/>
            </a:xfrm>
          </p:grpSpPr>
          <p:sp>
            <p:nvSpPr>
              <p:cNvPr id="56" name="Rectangle 33"/>
              <p:cNvSpPr/>
              <p:nvPr/>
            </p:nvSpPr>
            <p:spPr>
              <a:xfrm>
                <a:off x="1905000" y="1297543"/>
                <a:ext cx="685800" cy="5334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743200" y="1716643"/>
                <a:ext cx="685800" cy="5334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2057400" y="16023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057400" y="14499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438400" y="15261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7"/>
            <p:cNvGrpSpPr/>
            <p:nvPr/>
          </p:nvGrpSpPr>
          <p:grpSpPr>
            <a:xfrm>
              <a:off x="3198459" y="1466561"/>
              <a:ext cx="684905" cy="970580"/>
              <a:chOff x="3913728" y="550783"/>
              <a:chExt cx="1018652" cy="1520511"/>
            </a:xfrm>
          </p:grpSpPr>
          <p:sp>
            <p:nvSpPr>
              <p:cNvPr id="48" name="Trapezoid 47"/>
              <p:cNvSpPr/>
              <p:nvPr/>
            </p:nvSpPr>
            <p:spPr>
              <a:xfrm rot="11869016">
                <a:off x="3913728" y="1824451"/>
                <a:ext cx="426886" cy="246843"/>
              </a:xfrm>
              <a:prstGeom prst="trapezoid">
                <a:avLst>
                  <a:gd name="adj" fmla="val 23502"/>
                </a:avLst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49" name="Trapezoid 48"/>
              <p:cNvSpPr/>
              <p:nvPr/>
            </p:nvSpPr>
            <p:spPr>
              <a:xfrm rot="8689393">
                <a:off x="4627560" y="1716484"/>
                <a:ext cx="304820" cy="197048"/>
              </a:xfrm>
              <a:prstGeom prst="trapezoid">
                <a:avLst>
                  <a:gd name="adj" fmla="val 23502"/>
                </a:avLst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50" name="Oval 49"/>
              <p:cNvSpPr/>
              <p:nvPr/>
            </p:nvSpPr>
            <p:spPr>
              <a:xfrm>
                <a:off x="4327969" y="6879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4614281" y="105370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190809" y="15261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632769" y="55078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404169" y="12213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4708969" y="13737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457200" y="4454604"/>
            <a:ext cx="4038600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Point Grouping</a:t>
            </a:r>
          </a:p>
          <a:p>
            <a:r>
              <a:rPr lang="en-US" sz="1600" dirty="0" smtClean="0"/>
              <a:t>Group points according to both:</a:t>
            </a:r>
          </a:p>
          <a:p>
            <a:r>
              <a:rPr lang="en-US" sz="1600" dirty="0" smtClean="0"/>
              <a:t>   a. Distance &lt; threshold in 3D</a:t>
            </a:r>
          </a:p>
          <a:p>
            <a:r>
              <a:rPr lang="en-US" sz="1600" dirty="0" smtClean="0"/>
              <a:t>   </a:t>
            </a:r>
            <a:r>
              <a:rPr lang="en-US" sz="1600" dirty="0" err="1" smtClean="0"/>
              <a:t>b</a:t>
            </a:r>
            <a:r>
              <a:rPr lang="en-US" sz="1600" dirty="0" smtClean="0"/>
              <a:t>. Observed simultaneously in 1+ images</a:t>
            </a:r>
            <a:r>
              <a:rPr lang="en-US" sz="1400" dirty="0" smtClean="0"/>
              <a:t> </a:t>
            </a:r>
          </a:p>
          <a:p>
            <a:endParaRPr lang="en-US" sz="1400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4498636" y="2894536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Reconstruction: Points vs. Objects</a:t>
            </a:r>
            <a:br>
              <a:rPr lang="en-US" dirty="0" smtClean="0"/>
            </a:br>
            <a:r>
              <a:rPr lang="en-US" sz="3111" dirty="0" smtClean="0"/>
              <a:t>Lower Manhattan</a:t>
            </a:r>
            <a:endParaRPr lang="en-US" sz="3111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63246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454 images    83,860 points	960 Buildings		1928-2010</a:t>
            </a:r>
            <a:endParaRPr lang="en-US" dirty="0"/>
          </a:p>
        </p:txBody>
      </p:sp>
      <p:pic>
        <p:nvPicPr>
          <p:cNvPr id="7" name="nyc_points_buildings_rotate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79246" y="1447800"/>
            <a:ext cx="5888354" cy="4906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Reasoning About Time:</a:t>
            </a:r>
            <a:br>
              <a:rPr lang="en-US" dirty="0" smtClean="0"/>
            </a:br>
            <a:r>
              <a:rPr lang="en-US" sz="4000" dirty="0" smtClean="0"/>
              <a:t>From Constraint Satisfaction…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286000"/>
          </a:xfrm>
        </p:spPr>
        <p:txBody>
          <a:bodyPr>
            <a:normAutofit/>
          </a:bodyPr>
          <a:lstStyle/>
          <a:p>
            <a:r>
              <a:rPr lang="en-US" sz="2400" smtClean="0"/>
              <a:t>Key </a:t>
            </a:r>
            <a:r>
              <a:rPr lang="en-US" sz="2400" dirty="0" smtClean="0"/>
              <a:t>Idea</a:t>
            </a:r>
            <a:r>
              <a:rPr lang="en-US" sz="2400" smtClean="0"/>
              <a:t>: Visibility of 3D points constrains </a:t>
            </a:r>
            <a:r>
              <a:rPr lang="en-US" sz="2400" dirty="0" smtClean="0"/>
              <a:t>image ordering</a:t>
            </a:r>
          </a:p>
          <a:p>
            <a:r>
              <a:rPr lang="en-US" sz="2400" dirty="0" smtClean="0"/>
              <a:t>Disadvantage: Only relative image ordering</a:t>
            </a:r>
          </a:p>
          <a:p>
            <a:r>
              <a:rPr lang="en-US" sz="2400" dirty="0" smtClean="0"/>
              <a:t>Disadvantage: Perfect </a:t>
            </a:r>
            <a:r>
              <a:rPr lang="en-US" sz="2400" smtClean="0"/>
              <a:t>observations required</a:t>
            </a:r>
          </a:p>
          <a:p>
            <a:pPr lvl="1"/>
            <a:r>
              <a:rPr lang="en-US" sz="1600" smtClean="0"/>
              <a:t>rules </a:t>
            </a:r>
            <a:r>
              <a:rPr lang="en-US" sz="1600" dirty="0" smtClean="0"/>
              <a:t>out fully </a:t>
            </a:r>
            <a:r>
              <a:rPr lang="en-US" sz="1600" smtClean="0"/>
              <a:t>automatic reconstruction, inherently noisy</a:t>
            </a:r>
            <a:r>
              <a:rPr lang="en-US" sz="1200" smtClean="0"/>
              <a:t> </a:t>
            </a:r>
            <a:endParaRPr lang="en-US" sz="1200" dirty="0" smtClean="0"/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7" name="01_Algorithm_Visualization.m4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1708944"/>
            <a:ext cx="4038600" cy="24820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2260937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Schindler et al. CVPR 2007. Inferring Temporal Order of Images from 3D Structure.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…to Probabilistic Temporal Inference</a:t>
            </a:r>
            <a:endParaRPr lang="en-US" dirty="0"/>
          </a:p>
        </p:txBody>
      </p:sp>
      <p:pic>
        <p:nvPicPr>
          <p:cNvPr id="5" name="Content Placeholder 4" descr="Picture 557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1200" y="2928137"/>
            <a:ext cx="5562600" cy="94731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2439315"/>
            <a:ext cx="2291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T</a:t>
            </a:r>
            <a:r>
              <a:rPr lang="en-US" sz="2000" dirty="0" smtClean="0"/>
              <a:t> = time parameters</a:t>
            </a:r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578160" y="2439315"/>
            <a:ext cx="2236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r>
              <a:rPr lang="en-US" sz="2000" dirty="0" smtClean="0"/>
              <a:t> = scene geometry</a:t>
            </a:r>
          </a:p>
          <a:p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682306" y="2439315"/>
            <a:ext cx="1897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Z</a:t>
            </a:r>
            <a:r>
              <a:rPr lang="en-US" sz="2000" dirty="0" smtClean="0"/>
              <a:t> = observations</a:t>
            </a:r>
          </a:p>
          <a:p>
            <a:endParaRPr lang="en-US" sz="2000" dirty="0"/>
          </a:p>
        </p:txBody>
      </p:sp>
      <p:pic>
        <p:nvPicPr>
          <p:cNvPr id="11" name="Picture 10" descr="Picture 5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975" y="1447800"/>
            <a:ext cx="2330225" cy="9798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47379" y="1665647"/>
            <a:ext cx="1081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Maximize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57929" y="3800041"/>
            <a:ext cx="5406867" cy="2794196"/>
            <a:chOff x="557929" y="3800041"/>
            <a:chExt cx="5406867" cy="2794196"/>
          </a:xfrm>
        </p:grpSpPr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4458891" y="3989350"/>
              <a:ext cx="38020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497454" y="4268115"/>
              <a:ext cx="24673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Observation Probability</a:t>
              </a:r>
            </a:p>
            <a:p>
              <a:endParaRPr lang="en-US" b="1" smtClean="0"/>
            </a:p>
            <a:p>
              <a:r>
                <a:rPr lang="en-US" smtClean="0"/>
                <a:t>Visibility </a:t>
              </a:r>
              <a:r>
                <a:rPr lang="en-US" dirty="0" smtClean="0"/>
                <a:t>Reasoning</a:t>
              </a:r>
              <a:endParaRPr lang="en-US" dirty="0"/>
            </a:p>
          </p:txBody>
        </p:sp>
        <p:pic>
          <p:nvPicPr>
            <p:cNvPr id="15" name="Content Placeholder 4" descr="overlaygreen02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929" y="4268115"/>
              <a:ext cx="2903046" cy="232612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435769" y="6019800"/>
              <a:ext cx="12140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Noisy Building</a:t>
              </a:r>
            </a:p>
            <a:p>
              <a:r>
                <a:rPr lang="en-US" sz="1400" dirty="0" smtClean="0"/>
                <a:t>Observations</a:t>
              </a:r>
              <a:endParaRPr lang="en-US" sz="14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11120" y="3800041"/>
            <a:ext cx="2928080" cy="2753159"/>
            <a:chOff x="5911120" y="3800041"/>
            <a:chExt cx="2928080" cy="2753159"/>
          </a:xfrm>
        </p:grpSpPr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6363891" y="3989350"/>
              <a:ext cx="38020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096000" y="4256447"/>
              <a:ext cx="1793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Image </a:t>
              </a:r>
              <a:r>
                <a:rPr lang="en-US" b="1" smtClean="0"/>
                <a:t>Date Prior</a:t>
              </a:r>
              <a:endParaRPr lang="en-US" b="1" dirty="0"/>
            </a:p>
          </p:txBody>
        </p:sp>
        <p:pic>
          <p:nvPicPr>
            <p:cNvPr id="21" name="Picture 20" descr="124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63519" y="4810899"/>
              <a:ext cx="979361" cy="104620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911120" y="5802868"/>
              <a:ext cx="1556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“Circa 1910”</a:t>
              </a:r>
              <a:endParaRPr lang="en-US" dirty="0"/>
            </a:p>
          </p:txBody>
        </p:sp>
        <p:pic>
          <p:nvPicPr>
            <p:cNvPr id="23" name="Picture 22" descr="199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56156" y="4796656"/>
              <a:ext cx="1383044" cy="1070744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579150" y="5791200"/>
              <a:ext cx="1183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“Undated”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629400" y="6245423"/>
              <a:ext cx="1354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Uncertain Dates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P(T) - Image Date Prior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3505200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Date Sources:</a:t>
            </a:r>
          </a:p>
          <a:p>
            <a:pPr>
              <a:buNone/>
            </a:pPr>
            <a:r>
              <a:rPr lang="en-US" sz="2000" dirty="0" smtClean="0"/>
              <a:t>	EXIF tags</a:t>
            </a:r>
          </a:p>
          <a:p>
            <a:pPr>
              <a:buNone/>
            </a:pPr>
            <a:r>
              <a:rPr lang="en-US" sz="2000" dirty="0" smtClean="0"/>
              <a:t>	database annotations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423478" y="3901812"/>
            <a:ext cx="2034722" cy="2498988"/>
            <a:chOff x="762000" y="4206612"/>
            <a:chExt cx="2034722" cy="2498988"/>
          </a:xfrm>
        </p:grpSpPr>
        <p:pic>
          <p:nvPicPr>
            <p:cNvPr id="6" name="Picture 5" descr="124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0" y="4206612"/>
              <a:ext cx="2034722" cy="217359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61232" y="6336268"/>
              <a:ext cx="1353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“Circa 1910”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62000" y="3900302"/>
            <a:ext cx="2132569" cy="2500498"/>
            <a:chOff x="3336923" y="4205102"/>
            <a:chExt cx="2132569" cy="2500498"/>
          </a:xfrm>
        </p:grpSpPr>
        <p:pic>
          <p:nvPicPr>
            <p:cNvPr id="8" name="Picture 7" descr="181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6923" y="4205102"/>
              <a:ext cx="2132569" cy="21748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733800" y="6336268"/>
              <a:ext cx="1306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“May 1970”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30224" y="3978012"/>
            <a:ext cx="2642404" cy="2390522"/>
            <a:chOff x="6005147" y="4282812"/>
            <a:chExt cx="2642404" cy="2390522"/>
          </a:xfrm>
        </p:grpSpPr>
        <p:pic>
          <p:nvPicPr>
            <p:cNvPr id="10" name="Picture 9" descr="199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5147" y="4282812"/>
              <a:ext cx="2642404" cy="204573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781800" y="6304002"/>
              <a:ext cx="1183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“Undated”</a:t>
              </a:r>
              <a:endParaRPr lang="en-US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85800" y="2971800"/>
            <a:ext cx="3119664" cy="36933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Historical dates often uncertain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114800" y="1752600"/>
            <a:ext cx="4419600" cy="1817132"/>
            <a:chOff x="4114800" y="1752600"/>
            <a:chExt cx="4419600" cy="1817132"/>
          </a:xfrm>
        </p:grpSpPr>
        <p:pic>
          <p:nvPicPr>
            <p:cNvPr id="20" name="Picture 19" descr="Picture 72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87753" y="2514600"/>
              <a:ext cx="2510446" cy="492245"/>
            </a:xfrm>
            <a:prstGeom prst="rect">
              <a:avLst/>
            </a:prstGeom>
          </p:spPr>
        </p:pic>
        <p:pic>
          <p:nvPicPr>
            <p:cNvPr id="21" name="Picture 20" descr="Picture 723.png"/>
            <p:cNvPicPr>
              <a:picLocks noChangeAspect="1"/>
            </p:cNvPicPr>
            <p:nvPr/>
          </p:nvPicPr>
          <p:blipFill>
            <a:blip r:embed="rId6"/>
            <a:srcRect r="54305"/>
            <a:stretch>
              <a:fillRect/>
            </a:stretch>
          </p:blipFill>
          <p:spPr>
            <a:xfrm>
              <a:off x="5287753" y="1752600"/>
              <a:ext cx="1147082" cy="49224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434835" y="1787645"/>
              <a:ext cx="959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Uniform</a:t>
              </a:r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99664" y="1787645"/>
              <a:ext cx="1056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Undated:</a:t>
              </a:r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14800" y="2526268"/>
              <a:ext cx="12175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Otherwise:</a:t>
              </a:r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74222" y="3200400"/>
              <a:ext cx="1612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Estimated Date</a:t>
              </a:r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46868" y="3200400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Uncertainty</a:t>
              </a:r>
              <a:endParaRPr lang="en-US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6819106" y="3085306"/>
              <a:ext cx="228599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7276306" y="3085306"/>
              <a:ext cx="228599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Observation Probability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Picture 5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900" y="1447800"/>
            <a:ext cx="3733800" cy="880933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285836" y="3124200"/>
            <a:ext cx="8077200" cy="697468"/>
            <a:chOff x="914400" y="3124200"/>
            <a:chExt cx="8077200" cy="697468"/>
          </a:xfrm>
        </p:grpSpPr>
        <p:sp>
          <p:nvSpPr>
            <p:cNvPr id="6" name="TextBox 5"/>
            <p:cNvSpPr txBox="1"/>
            <p:nvPr/>
          </p:nvSpPr>
          <p:spPr>
            <a:xfrm>
              <a:off x="2286000" y="3212068"/>
              <a:ext cx="670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Viewability</a:t>
              </a:r>
              <a:r>
                <a:rPr lang="en-US" dirty="0" smtClean="0"/>
                <a:t>:  Is object </a:t>
              </a:r>
              <a:r>
                <a:rPr lang="en-US" i="1" dirty="0" err="1" smtClean="0"/>
                <a:t>i</a:t>
              </a:r>
              <a:r>
                <a:rPr lang="en-US" dirty="0" smtClean="0"/>
                <a:t> within the field of view of camera </a:t>
              </a:r>
              <a:r>
                <a:rPr lang="en-US" i="1" dirty="0" err="1" smtClean="0"/>
                <a:t>j</a:t>
              </a:r>
              <a:r>
                <a:rPr lang="en-US" dirty="0" smtClean="0"/>
                <a:t>?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3124200"/>
              <a:ext cx="990600" cy="697468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539240" y="3379708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066106" y="1981995"/>
            <a:ext cx="3315894" cy="874136"/>
            <a:chOff x="5066106" y="2134395"/>
            <a:chExt cx="3315894" cy="874136"/>
          </a:xfrm>
        </p:grpSpPr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5221290" y="2247901"/>
              <a:ext cx="228599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066106" y="2362200"/>
              <a:ext cx="33158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Binary variable:</a:t>
              </a:r>
            </a:p>
            <a:p>
              <a:r>
                <a:rPr lang="en-US" dirty="0" smtClean="0"/>
                <a:t>Was object </a:t>
              </a:r>
              <a:r>
                <a:rPr lang="en-US" i="1" dirty="0" err="1" smtClean="0"/>
                <a:t>i</a:t>
              </a:r>
              <a:r>
                <a:rPr lang="en-US" dirty="0" smtClean="0"/>
                <a:t> observed in image </a:t>
              </a:r>
              <a:r>
                <a:rPr lang="en-US" i="1" dirty="0" err="1" smtClean="0"/>
                <a:t>j</a:t>
              </a:r>
              <a:r>
                <a:rPr lang="en-US" dirty="0" smtClean="0"/>
                <a:t>?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143000" y="3985736"/>
            <a:ext cx="8220036" cy="1055132"/>
            <a:chOff x="771564" y="3985736"/>
            <a:chExt cx="8220036" cy="1055132"/>
          </a:xfrm>
        </p:grpSpPr>
        <p:sp>
          <p:nvSpPr>
            <p:cNvPr id="13" name="TextBox 12"/>
            <p:cNvSpPr txBox="1"/>
            <p:nvPr/>
          </p:nvSpPr>
          <p:spPr>
            <a:xfrm>
              <a:off x="1447800" y="3985736"/>
              <a:ext cx="2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t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0" y="4595336"/>
              <a:ext cx="990600" cy="140732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 flipH="1" flipV="1">
              <a:off x="1293812" y="4671536"/>
              <a:ext cx="609601" cy="2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71564" y="4671536"/>
              <a:ext cx="295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1457" y="4671536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0" y="4431268"/>
              <a:ext cx="670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Existence</a:t>
              </a:r>
              <a:r>
                <a:rPr lang="en-US" dirty="0" smtClean="0"/>
                <a:t>: Did object </a:t>
              </a:r>
              <a:r>
                <a:rPr lang="en-US" i="1" dirty="0" err="1" smtClean="0"/>
                <a:t>i</a:t>
              </a:r>
              <a:r>
                <a:rPr lang="en-US" dirty="0" smtClean="0"/>
                <a:t> exist at the time image </a:t>
              </a:r>
              <a:r>
                <a:rPr lang="en-US" i="1" dirty="0" err="1" smtClean="0"/>
                <a:t>j</a:t>
              </a:r>
              <a:r>
                <a:rPr lang="en-US" dirty="0" smtClean="0"/>
                <a:t> was captured?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285836" y="5421868"/>
            <a:ext cx="8077200" cy="750332"/>
            <a:chOff x="914400" y="5421868"/>
            <a:chExt cx="8077200" cy="750332"/>
          </a:xfrm>
        </p:grpSpPr>
        <p:pic>
          <p:nvPicPr>
            <p:cNvPr id="14" name="Picture 13" descr="testtriangles0_0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4400" y="5421868"/>
              <a:ext cx="1000443" cy="75033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2286000" y="5562600"/>
              <a:ext cx="670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Occlusion</a:t>
              </a:r>
              <a:r>
                <a:rPr lang="en-US" dirty="0" smtClean="0"/>
                <a:t>: Is object </a:t>
              </a:r>
              <a:r>
                <a:rPr lang="en-US" i="1" dirty="0" err="1" smtClean="0"/>
                <a:t>i</a:t>
              </a:r>
              <a:r>
                <a:rPr lang="en-US" dirty="0" smtClean="0"/>
                <a:t> occluded by some other </a:t>
              </a:r>
              <a:r>
                <a:rPr lang="en-US" dirty="0" err="1" smtClean="0"/>
                <a:t>object(s</a:t>
              </a:r>
              <a:r>
                <a:rPr lang="en-US" dirty="0" smtClean="0"/>
                <a:t>) in image </a:t>
              </a:r>
              <a:r>
                <a:rPr lang="en-US" i="1" dirty="0" err="1" smtClean="0"/>
                <a:t>j</a:t>
              </a:r>
              <a:r>
                <a:rPr lang="en-US" dirty="0" smtClean="0"/>
                <a:t>? 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048000" y="1981205"/>
            <a:ext cx="1825177" cy="826527"/>
            <a:chOff x="3048000" y="1981205"/>
            <a:chExt cx="1825177" cy="826527"/>
          </a:xfrm>
        </p:grpSpPr>
        <p:cxnSp>
          <p:nvCxnSpPr>
            <p:cNvPr id="29" name="Straight Arrow Connector 28"/>
            <p:cNvCxnSpPr/>
            <p:nvPr/>
          </p:nvCxnSpPr>
          <p:spPr>
            <a:xfrm rot="16200000" flipV="1">
              <a:off x="3472939" y="2242068"/>
              <a:ext cx="52172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048000" y="2438400"/>
              <a:ext cx="18251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Geometry Known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26392" y="1981201"/>
            <a:ext cx="3131208" cy="521731"/>
            <a:chOff x="526392" y="1981201"/>
            <a:chExt cx="3131208" cy="521731"/>
          </a:xfrm>
        </p:grpSpPr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3273552" y="2095104"/>
              <a:ext cx="229394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26392" y="2133600"/>
              <a:ext cx="3131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Time Parameters Hypothesized</a:t>
              </a:r>
              <a:endParaRPr lang="en-US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05471" y="3085981"/>
            <a:ext cx="58512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mtClean="0"/>
              <a:t>X</a:t>
            </a:r>
          </a:p>
          <a:p>
            <a:pPr algn="ctr"/>
            <a:r>
              <a:rPr lang="en-US" smtClean="0"/>
              <a:t>only</a:t>
            </a:r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81000" y="4228981"/>
            <a:ext cx="58512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mtClean="0"/>
              <a:t>T</a:t>
            </a:r>
          </a:p>
          <a:p>
            <a:pPr algn="ctr"/>
            <a:r>
              <a:rPr lang="en-US" smtClean="0"/>
              <a:t>only</a:t>
            </a:r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28600" y="5496580"/>
            <a:ext cx="865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mtClean="0"/>
              <a:t>X </a:t>
            </a:r>
            <a:r>
              <a:rPr lang="en-US" smtClean="0"/>
              <a:t>&amp;</a:t>
            </a:r>
            <a:r>
              <a:rPr lang="en-US" sz="2800" smtClean="0"/>
              <a:t> T</a:t>
            </a:r>
          </a:p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Temporal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Markov Chain Monte Carlo (MCMC) Sampling</a:t>
            </a:r>
          </a:p>
          <a:p>
            <a:pPr lvl="1"/>
            <a:r>
              <a:rPr lang="en-US" sz="2600" dirty="0" smtClean="0"/>
              <a:t>Propose to move an </a:t>
            </a:r>
            <a:r>
              <a:rPr lang="en-US" sz="2600" smtClean="0"/>
              <a:t>image date</a:t>
            </a:r>
          </a:p>
          <a:p>
            <a:pPr lvl="1"/>
            <a:r>
              <a:rPr lang="en-US" sz="2600" smtClean="0"/>
              <a:t>Analytically solve building date intervals</a:t>
            </a:r>
          </a:p>
          <a:p>
            <a:pPr lvl="1"/>
            <a:r>
              <a:rPr lang="en-US" sz="2600" dirty="0" smtClean="0"/>
              <a:t>Evaluate P(T|Z,X)</a:t>
            </a:r>
          </a:p>
          <a:p>
            <a:pPr lvl="1"/>
            <a:r>
              <a:rPr lang="en-US" sz="2600" dirty="0" smtClean="0"/>
              <a:t>Accept or reject move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36783" y="6194425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41357" y="6118225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1034473" y="5014517"/>
            <a:ext cx="2212183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18914" y="619442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38757" y="620609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13" name="Rectangle 25"/>
          <p:cNvSpPr>
            <a:spLocks/>
          </p:cNvSpPr>
          <p:nvPr/>
        </p:nvSpPr>
        <p:spPr bwMode="auto">
          <a:xfrm>
            <a:off x="2590799" y="40687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1941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4" name="Rectangle 25"/>
          <p:cNvSpPr>
            <a:spLocks/>
          </p:cNvSpPr>
          <p:nvPr/>
        </p:nvSpPr>
        <p:spPr bwMode="auto">
          <a:xfrm>
            <a:off x="3657600" y="4705905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1964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Rectangle 25"/>
          <p:cNvSpPr>
            <a:spLocks/>
          </p:cNvSpPr>
          <p:nvPr/>
        </p:nvSpPr>
        <p:spPr bwMode="auto">
          <a:xfrm>
            <a:off x="4571999" y="53641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1971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2000" y="48122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Temporal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36783" y="6194425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8122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41357" y="6118225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1034473" y="5014517"/>
            <a:ext cx="2212183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18914" y="619442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38757" y="620609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19" name="Rectangle 25"/>
          <p:cNvSpPr>
            <a:spLocks/>
          </p:cNvSpPr>
          <p:nvPr/>
        </p:nvSpPr>
        <p:spPr bwMode="auto">
          <a:xfrm>
            <a:off x="2590799" y="40687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1941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0" name="Rectangle 25"/>
          <p:cNvSpPr>
            <a:spLocks/>
          </p:cNvSpPr>
          <p:nvPr/>
        </p:nvSpPr>
        <p:spPr bwMode="auto">
          <a:xfrm>
            <a:off x="5333999" y="4705905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1977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1" name="Rectangle 25"/>
          <p:cNvSpPr>
            <a:spLocks/>
          </p:cNvSpPr>
          <p:nvPr/>
        </p:nvSpPr>
        <p:spPr bwMode="auto">
          <a:xfrm>
            <a:off x="4571999" y="53641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1971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Markov Chain Monte Carlo (MCMC) Sampling</a:t>
            </a:r>
          </a:p>
          <a:p>
            <a:pPr lvl="1"/>
            <a:r>
              <a:rPr lang="en-US" sz="2600" dirty="0" smtClean="0"/>
              <a:t>Propose to move an </a:t>
            </a:r>
            <a:r>
              <a:rPr lang="en-US" sz="2600" smtClean="0"/>
              <a:t>image date</a:t>
            </a:r>
          </a:p>
          <a:p>
            <a:pPr lvl="1"/>
            <a:r>
              <a:rPr lang="en-US" sz="2600" smtClean="0"/>
              <a:t>Analytically solve building date intervals</a:t>
            </a:r>
          </a:p>
          <a:p>
            <a:pPr lvl="1"/>
            <a:r>
              <a:rPr lang="en-US" sz="2600" dirty="0" smtClean="0"/>
              <a:t>Evaluate P(T|Z,X)</a:t>
            </a:r>
          </a:p>
          <a:p>
            <a:pPr lvl="1"/>
            <a:r>
              <a:rPr lang="en-US" sz="2600" dirty="0" smtClean="0"/>
              <a:t>Accept or reject move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Temporal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36783" y="6194425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8122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41357" y="6118225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1034473" y="5014517"/>
            <a:ext cx="2212183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18914" y="619442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38757" y="620609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16" name="Rectangle 25"/>
          <p:cNvSpPr>
            <a:spLocks/>
          </p:cNvSpPr>
          <p:nvPr/>
        </p:nvSpPr>
        <p:spPr bwMode="auto">
          <a:xfrm>
            <a:off x="2590799" y="40687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1941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7" name="Rectangle 25"/>
          <p:cNvSpPr>
            <a:spLocks/>
          </p:cNvSpPr>
          <p:nvPr/>
        </p:nvSpPr>
        <p:spPr bwMode="auto">
          <a:xfrm>
            <a:off x="5333999" y="4705905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1977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8" name="Rectangle 25"/>
          <p:cNvSpPr>
            <a:spLocks/>
          </p:cNvSpPr>
          <p:nvPr/>
        </p:nvSpPr>
        <p:spPr bwMode="auto">
          <a:xfrm>
            <a:off x="4267199" y="53641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1968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Markov Chain Monte Carlo (MCMC) Sampling</a:t>
            </a:r>
          </a:p>
          <a:p>
            <a:pPr lvl="1"/>
            <a:r>
              <a:rPr lang="en-US" sz="2600" dirty="0" smtClean="0"/>
              <a:t>Propose to move an </a:t>
            </a:r>
            <a:r>
              <a:rPr lang="en-US" sz="2600" smtClean="0"/>
              <a:t>image date</a:t>
            </a:r>
          </a:p>
          <a:p>
            <a:pPr lvl="1"/>
            <a:r>
              <a:rPr lang="en-US" sz="2600" smtClean="0"/>
              <a:t>Analytically solve building date intervals</a:t>
            </a:r>
          </a:p>
          <a:p>
            <a:pPr lvl="1"/>
            <a:r>
              <a:rPr lang="en-US" sz="2600" dirty="0" smtClean="0"/>
              <a:t>Evaluate P(T|Z,X)</a:t>
            </a:r>
          </a:p>
          <a:p>
            <a:pPr lvl="1"/>
            <a:r>
              <a:rPr lang="en-US" sz="2600" dirty="0" smtClean="0"/>
              <a:t>Accept or reject move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Temporal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36783" y="6194425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8122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41357" y="6118225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1034473" y="5014517"/>
            <a:ext cx="2212183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18914" y="619442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38757" y="620609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16" name="Rectangle 25"/>
          <p:cNvSpPr>
            <a:spLocks/>
          </p:cNvSpPr>
          <p:nvPr/>
        </p:nvSpPr>
        <p:spPr bwMode="auto">
          <a:xfrm>
            <a:off x="2590799" y="40687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1941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7" name="Rectangle 25"/>
          <p:cNvSpPr>
            <a:spLocks/>
          </p:cNvSpPr>
          <p:nvPr/>
        </p:nvSpPr>
        <p:spPr bwMode="auto">
          <a:xfrm>
            <a:off x="5333999" y="4705905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1977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8" name="Rectangle 25"/>
          <p:cNvSpPr>
            <a:spLocks/>
          </p:cNvSpPr>
          <p:nvPr/>
        </p:nvSpPr>
        <p:spPr bwMode="auto">
          <a:xfrm>
            <a:off x="4267199" y="5364163"/>
            <a:ext cx="533401" cy="533400"/>
          </a:xfrm>
          <a:prstGeom prst="rect">
            <a:avLst/>
          </a:prstGeom>
          <a:solidFill>
            <a:srgbClr val="18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1968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3999" y="3200400"/>
            <a:ext cx="2971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80,000 samples = 1.3 hours for scene with 100 images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Markov Chain Monte Carlo (MCMC) Sampling</a:t>
            </a:r>
          </a:p>
          <a:p>
            <a:pPr lvl="1"/>
            <a:r>
              <a:rPr lang="en-US" sz="2600" dirty="0" smtClean="0"/>
              <a:t>Propose to move an </a:t>
            </a:r>
            <a:r>
              <a:rPr lang="en-US" sz="2600" smtClean="0"/>
              <a:t>image date</a:t>
            </a:r>
          </a:p>
          <a:p>
            <a:pPr lvl="1"/>
            <a:r>
              <a:rPr lang="en-US" sz="2600" smtClean="0"/>
              <a:t>Analytically solve building date intervals</a:t>
            </a:r>
          </a:p>
          <a:p>
            <a:pPr lvl="1"/>
            <a:r>
              <a:rPr lang="en-US" sz="2600" dirty="0" smtClean="0"/>
              <a:t>Evaluate P(T|Z,X)</a:t>
            </a:r>
          </a:p>
          <a:p>
            <a:pPr lvl="1"/>
            <a:r>
              <a:rPr lang="en-US" sz="2600" dirty="0" smtClean="0"/>
              <a:t>Accept or reject move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Changes Over Time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1" y="2057400"/>
            <a:ext cx="8229600" cy="4419600"/>
            <a:chOff x="457200" y="1646238"/>
            <a:chExt cx="8318597" cy="4602162"/>
          </a:xfrm>
        </p:grpSpPr>
        <p:pic>
          <p:nvPicPr>
            <p:cNvPr id="5" name="Picture 4" descr="25c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828800"/>
              <a:ext cx="2827036" cy="4419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" name="Picture 5" descr="3916994977_66394b3f12_o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95600" y="1646238"/>
              <a:ext cx="3606800" cy="27051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" name="Picture 6" descr="4041304510_c9d7b0f219_b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8000" y="4533900"/>
              <a:ext cx="2082800" cy="15621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8" name="Picture 7" descr="4314747204_d1ee2d7cea_b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4114800"/>
              <a:ext cx="1854200" cy="13906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Picture 8" descr="73c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67400" y="2895600"/>
              <a:ext cx="2908397" cy="1905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23" name="TextBox 22"/>
          <p:cNvSpPr txBox="1"/>
          <p:nvPr/>
        </p:nvSpPr>
        <p:spPr>
          <a:xfrm>
            <a:off x="685800" y="1447800"/>
            <a:ext cx="79175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smtClean="0"/>
              <a:t>How can we reason about time in structure from motion problems?</a:t>
            </a:r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Full Temporal Optimization</a:t>
            </a:r>
            <a:br>
              <a:rPr lang="en-US" dirty="0" smtClean="0"/>
            </a:br>
            <a:r>
              <a:rPr lang="en-US" sz="3111" dirty="0" smtClean="0"/>
              <a:t>Synthetic Scene</a:t>
            </a:r>
            <a:endParaRPr lang="en-US" sz="3111" dirty="0"/>
          </a:p>
        </p:txBody>
      </p:sp>
      <p:pic>
        <p:nvPicPr>
          <p:cNvPr id="4" name="Content Placeholder 3" descr="plotImageSamplesFinal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237" y="1958181"/>
            <a:ext cx="5080000" cy="3810000"/>
          </a:xfrm>
        </p:spPr>
      </p:pic>
      <p:sp>
        <p:nvSpPr>
          <p:cNvPr id="6" name="TextBox 5"/>
          <p:cNvSpPr txBox="1"/>
          <p:nvPr/>
        </p:nvSpPr>
        <p:spPr>
          <a:xfrm>
            <a:off x="3109663" y="6096000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03363" y="38100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14237" y="6019800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-1117366" y="3989785"/>
            <a:ext cx="406320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1794" y="60960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11637" y="6107668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093783" y="5243121"/>
            <a:ext cx="2182817" cy="533400"/>
            <a:chOff x="864" y="2400"/>
            <a:chExt cx="1375" cy="336"/>
          </a:xfrm>
        </p:grpSpPr>
        <p:sp>
          <p:nvSpPr>
            <p:cNvPr id="15" name="Rectangle 25"/>
            <p:cNvSpPr>
              <a:spLocks/>
            </p:cNvSpPr>
            <p:nvPr/>
          </p:nvSpPr>
          <p:spPr bwMode="auto">
            <a:xfrm>
              <a:off x="864" y="2400"/>
              <a:ext cx="336" cy="336"/>
            </a:xfrm>
            <a:prstGeom prst="rect">
              <a:avLst/>
            </a:prstGeom>
            <a:solidFill>
              <a:srgbClr val="18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26"/>
            <p:cNvSpPr>
              <a:spLocks/>
            </p:cNvSpPr>
            <p:nvPr/>
          </p:nvSpPr>
          <p:spPr bwMode="auto">
            <a:xfrm>
              <a:off x="1232" y="2458"/>
              <a:ext cx="100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 eaLnBrk="1" hangingPunct="1"/>
              <a:r>
                <a:rPr lang="en-US" dirty="0" smtClean="0"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MCMC Samples</a:t>
              </a:r>
              <a:endParaRPr lang="en-US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endParaRP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1066800" y="4458896"/>
            <a:ext cx="1920880" cy="533400"/>
            <a:chOff x="3549" y="2400"/>
            <a:chExt cx="1210" cy="336"/>
          </a:xfrm>
        </p:grpSpPr>
        <p:sp>
          <p:nvSpPr>
            <p:cNvPr id="18" name="Rectangle 28"/>
            <p:cNvSpPr>
              <a:spLocks/>
            </p:cNvSpPr>
            <p:nvPr/>
          </p:nvSpPr>
          <p:spPr bwMode="auto">
            <a:xfrm>
              <a:off x="3549" y="2400"/>
              <a:ext cx="336" cy="33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9"/>
            <p:cNvSpPr>
              <a:spLocks/>
            </p:cNvSpPr>
            <p:nvPr/>
          </p:nvSpPr>
          <p:spPr bwMode="auto">
            <a:xfrm>
              <a:off x="3933" y="2458"/>
              <a:ext cx="82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 eaLnBrk="1" hangingPunct="1"/>
              <a:r>
                <a:rPr lang="en-US" dirty="0" smtClean="0"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Ground Truth</a:t>
              </a:r>
              <a:endParaRPr lang="en-US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endParaRPr>
            </a:p>
          </p:txBody>
        </p:sp>
      </p:grp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C9713D5-0E69-6941-9F45-3C5465910EF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1" name="Picture 20" descr="Picture 3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099" y="3596735"/>
            <a:ext cx="2651701" cy="2575465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4191000" y="1616868"/>
            <a:ext cx="4876800" cy="197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images,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900" dirty="0" smtClean="0"/>
              <a:t>30 buildings, 80 years</a:t>
            </a: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1/3 known date,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1/3 “circa”,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1/3 unknown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 RMS Error: 19.31 years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RMS Error of Our Solution: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2.87 years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Full Temporal Optimization </a:t>
            </a:r>
            <a:br>
              <a:rPr lang="en-US" dirty="0" smtClean="0"/>
            </a:br>
            <a:r>
              <a:rPr lang="en-US" sz="3111" dirty="0" smtClean="0"/>
              <a:t>Downtown </a:t>
            </a:r>
            <a:r>
              <a:rPr lang="en-US" sz="3111" smtClean="0"/>
              <a:t>Atlanta  (102 Images)</a:t>
            </a:r>
            <a:endParaRPr lang="en-US" sz="3111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6096000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157" y="38100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50757" y="6019800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-880846" y="3989785"/>
            <a:ext cx="406320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8314" y="60960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1956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48157" y="6107668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1975</a:t>
            </a:r>
            <a:endParaRPr lang="en-US" dirty="0"/>
          </a:p>
        </p:txBody>
      </p:sp>
      <p:pic>
        <p:nvPicPr>
          <p:cNvPr id="14" name="Picture 13" descr="AtlantaMCMCSamples_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157" y="2133600"/>
            <a:ext cx="5016445" cy="3774875"/>
          </a:xfrm>
          <a:prstGeom prst="rect">
            <a:avLst/>
          </a:prstGeom>
        </p:spPr>
      </p:pic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47800" y="5203825"/>
            <a:ext cx="2182817" cy="533400"/>
            <a:chOff x="864" y="2400"/>
            <a:chExt cx="1375" cy="336"/>
          </a:xfrm>
        </p:grpSpPr>
        <p:sp>
          <p:nvSpPr>
            <p:cNvPr id="17" name="Rectangle 25"/>
            <p:cNvSpPr>
              <a:spLocks/>
            </p:cNvSpPr>
            <p:nvPr/>
          </p:nvSpPr>
          <p:spPr bwMode="auto">
            <a:xfrm>
              <a:off x="864" y="2400"/>
              <a:ext cx="336" cy="336"/>
            </a:xfrm>
            <a:prstGeom prst="rect">
              <a:avLst/>
            </a:prstGeom>
            <a:solidFill>
              <a:srgbClr val="18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6"/>
            <p:cNvSpPr>
              <a:spLocks/>
            </p:cNvSpPr>
            <p:nvPr/>
          </p:nvSpPr>
          <p:spPr bwMode="auto">
            <a:xfrm>
              <a:off x="1232" y="2458"/>
              <a:ext cx="100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 eaLnBrk="1" hangingPunct="1"/>
              <a:r>
                <a:rPr lang="en-US" dirty="0" smtClean="0"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MCMC Samples</a:t>
              </a:r>
              <a:endParaRPr lang="en-US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endParaRP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447801" y="4419600"/>
            <a:ext cx="2663833" cy="533400"/>
            <a:chOff x="3549" y="2400"/>
            <a:chExt cx="1678" cy="336"/>
          </a:xfrm>
        </p:grpSpPr>
        <p:sp>
          <p:nvSpPr>
            <p:cNvPr id="20" name="Rectangle 28"/>
            <p:cNvSpPr>
              <a:spLocks/>
            </p:cNvSpPr>
            <p:nvPr/>
          </p:nvSpPr>
          <p:spPr bwMode="auto">
            <a:xfrm>
              <a:off x="3549" y="2400"/>
              <a:ext cx="336" cy="33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9"/>
            <p:cNvSpPr>
              <a:spLocks/>
            </p:cNvSpPr>
            <p:nvPr/>
          </p:nvSpPr>
          <p:spPr bwMode="auto">
            <a:xfrm>
              <a:off x="3933" y="2458"/>
              <a:ext cx="129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 eaLnBrk="1" hangingPunct="1"/>
              <a:r>
                <a:rPr lang="en-US" dirty="0" smtClean="0"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Given Date Estimates</a:t>
              </a:r>
              <a:endParaRPr lang="en-US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endParaRPr>
            </a:p>
          </p:txBody>
        </p:sp>
      </p:grp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C9713D5-0E69-6941-9F45-3C5465910EFA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6605597" y="2057400"/>
            <a:ext cx="2233603" cy="3736777"/>
            <a:chOff x="6605597" y="2057400"/>
            <a:chExt cx="2233603" cy="3736777"/>
          </a:xfrm>
        </p:grpSpPr>
        <p:pic>
          <p:nvPicPr>
            <p:cNvPr id="15" name="Picture 14" descr="Picture 578.png"/>
            <p:cNvPicPr>
              <a:picLocks noChangeAspect="1"/>
            </p:cNvPicPr>
            <p:nvPr/>
          </p:nvPicPr>
          <p:blipFill>
            <a:blip r:embed="rId4"/>
            <a:srcRect b="21603"/>
            <a:stretch>
              <a:fillRect/>
            </a:stretch>
          </p:blipFill>
          <p:spPr>
            <a:xfrm>
              <a:off x="6605597" y="2057400"/>
              <a:ext cx="2233603" cy="348227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6864303" y="5486400"/>
              <a:ext cx="18224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Building Date Intervals</a:t>
              </a:r>
              <a:endParaRPr lang="en-US" sz="1400" dirty="0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2877598" y="6397823"/>
            <a:ext cx="10848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Image Dates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Full Temporal Optimization </a:t>
            </a:r>
            <a:br>
              <a:rPr lang="en-US" dirty="0" smtClean="0"/>
            </a:br>
            <a:r>
              <a:rPr lang="en-US" sz="3111" dirty="0" smtClean="0"/>
              <a:t>Downtown Atlanta</a:t>
            </a:r>
            <a:endParaRPr lang="en-US" sz="3111" dirty="0"/>
          </a:p>
        </p:txBody>
      </p:sp>
      <p:sp>
        <p:nvSpPr>
          <p:cNvPr id="8" name="TextBox 7"/>
          <p:cNvSpPr txBox="1"/>
          <p:nvPr/>
        </p:nvSpPr>
        <p:spPr>
          <a:xfrm>
            <a:off x="3346183" y="6096000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157" y="38100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50757" y="6019800"/>
            <a:ext cx="5080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-880846" y="3989785"/>
            <a:ext cx="406320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8314" y="60960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1956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48157" y="6107668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1975</a:t>
            </a:r>
            <a:endParaRPr lang="en-US" dirty="0"/>
          </a:p>
        </p:txBody>
      </p:sp>
      <p:pic>
        <p:nvPicPr>
          <p:cNvPr id="14" name="Picture 13" descr="AtlantaMCMCSamples_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157" y="2133600"/>
            <a:ext cx="5016445" cy="3774875"/>
          </a:xfrm>
          <a:prstGeom prst="rect">
            <a:avLst/>
          </a:prstGeom>
        </p:spPr>
      </p:pic>
      <p:pic>
        <p:nvPicPr>
          <p:cNvPr id="15" name="Picture 14" descr="1979.477.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481" y="2353786"/>
            <a:ext cx="2607719" cy="20774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03540" y="4583668"/>
            <a:ext cx="2183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Solution: 1956 - 1961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979833" y="2133600"/>
            <a:ext cx="1839567" cy="2286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C9713D5-0E69-6941-9F45-3C5465910EF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19800" y="1916668"/>
            <a:ext cx="293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Date Label : Undated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Leave-One-Out Image Dating</a:t>
            </a:r>
            <a:br>
              <a:rPr lang="en-US" dirty="0" smtClean="0"/>
            </a:br>
            <a:r>
              <a:rPr lang="en-US" sz="3111" dirty="0" smtClean="0"/>
              <a:t>Lower Manhattan</a:t>
            </a:r>
            <a:endParaRPr lang="en-US" dirty="0"/>
          </a:p>
        </p:txBody>
      </p:sp>
      <p:pic>
        <p:nvPicPr>
          <p:cNvPr id="5" name="Content Placeholder 4" descr="Picture 56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16349"/>
            <a:ext cx="8229600" cy="32936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 descr="Picture 5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759" y="5715000"/>
            <a:ext cx="4241441" cy="431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26139" y="3733800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P(T|Z,X)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807601" y="1905000"/>
            <a:ext cx="303159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Error &lt; 5 years for 48% images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Results: Building Date Intervals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nyc_pointcloud_upclose.mov"/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06787" y="1295400"/>
            <a:ext cx="5508413" cy="5164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Conclusions and Future Work</a:t>
            </a:r>
            <a:endParaRPr lang="en-US" sz="2667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Content Placeholder 4" descr="matches2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1600" y="4211727"/>
            <a:ext cx="6097825" cy="2036673"/>
          </a:xfrm>
        </p:spPr>
      </p:pic>
      <p:sp>
        <p:nvSpPr>
          <p:cNvPr id="12" name="TextBox 11"/>
          <p:cNvSpPr txBox="1"/>
          <p:nvPr/>
        </p:nvSpPr>
        <p:spPr>
          <a:xfrm>
            <a:off x="1447800" y="1447800"/>
            <a:ext cx="64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-Automatic, probabilistic temporal inference method</a:t>
            </a:r>
          </a:p>
          <a:p>
            <a:r>
              <a:rPr lang="en-US" sz="2000" smtClean="0"/>
              <a:t>-Results for synthetic scene and 2 challenging real data sets </a:t>
            </a:r>
          </a:p>
          <a:p>
            <a:endParaRPr lang="en-US" sz="2000" smtClean="0"/>
          </a:p>
          <a:p>
            <a:endParaRPr lang="en-US" sz="2000" smtClean="0"/>
          </a:p>
          <a:p>
            <a:r>
              <a:rPr lang="en-US" sz="2000" b="1" smtClean="0"/>
              <a:t>Future Work:</a:t>
            </a:r>
          </a:p>
          <a:p>
            <a:r>
              <a:rPr lang="en-US" sz="2000" smtClean="0"/>
              <a:t>Feature correspondence across time challenging</a:t>
            </a:r>
          </a:p>
          <a:p>
            <a:r>
              <a:rPr lang="en-US" sz="2000" smtClean="0"/>
              <a:t>-Find more data, densely sampled in space and time</a:t>
            </a:r>
          </a:p>
          <a:p>
            <a:r>
              <a:rPr lang="en-US" sz="2000" smtClean="0"/>
              <a:t>-Design time-invariant features</a:t>
            </a:r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Inference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524000"/>
            <a:ext cx="508249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 When was each photograph </a:t>
            </a:r>
            <a:r>
              <a:rPr lang="en-US" sz="2400" smtClean="0"/>
              <a:t>taken?</a:t>
            </a:r>
          </a:p>
          <a:p>
            <a:r>
              <a:rPr lang="en-US" sz="2400" smtClean="0"/>
              <a:t>2. When did each building first appear?</a:t>
            </a:r>
          </a:p>
          <a:p>
            <a:r>
              <a:rPr lang="en-US" sz="2400" smtClean="0"/>
              <a:t>3. When was each building removed?</a:t>
            </a:r>
          </a:p>
          <a:p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2057400" y="3352800"/>
            <a:ext cx="5407089" cy="2991405"/>
            <a:chOff x="457200" y="1646238"/>
            <a:chExt cx="8318597" cy="4602162"/>
          </a:xfrm>
        </p:grpSpPr>
        <p:pic>
          <p:nvPicPr>
            <p:cNvPr id="8" name="Picture 7" descr="25c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828800"/>
              <a:ext cx="2827036" cy="4419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Picture 9" descr="3916994977_66394b3f12_o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95600" y="1646238"/>
              <a:ext cx="3606800" cy="27051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 descr="4041304510_c9d7b0f219_b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8000" y="4533900"/>
              <a:ext cx="2082800" cy="15621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11" descr="4314747204_d1ee2d7cea_b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4114800"/>
              <a:ext cx="1854200" cy="13906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3" name="Picture 12" descr="73c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67400" y="2895600"/>
              <a:ext cx="2908397" cy="1905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14" name="TextBox 13"/>
          <p:cNvSpPr txBox="1"/>
          <p:nvPr/>
        </p:nvSpPr>
        <p:spPr>
          <a:xfrm>
            <a:off x="304800" y="2895600"/>
            <a:ext cx="24823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smtClean="0"/>
              <a:t>Set of Photographs</a:t>
            </a:r>
            <a:r>
              <a:rPr lang="en-US" sz="2200" dirty="0" smtClean="0"/>
              <a:t>:</a:t>
            </a:r>
            <a:endParaRPr lang="en-US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6876058" y="3192959"/>
            <a:ext cx="18869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smtClean="0"/>
              <a:t>Set of Objects:</a:t>
            </a:r>
          </a:p>
          <a:p>
            <a:pPr algn="ctr"/>
            <a:r>
              <a:rPr lang="en-US" sz="2200" b="1" smtClean="0"/>
              <a:t>Buildings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Temporal Inference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6553200" y="2743200"/>
            <a:ext cx="2338914" cy="1440955"/>
            <a:chOff x="6553200" y="2743200"/>
            <a:chExt cx="2338914" cy="1440955"/>
          </a:xfrm>
        </p:grpSpPr>
        <p:sp>
          <p:nvSpPr>
            <p:cNvPr id="36" name="TextBox 35"/>
            <p:cNvSpPr txBox="1"/>
            <p:nvPr/>
          </p:nvSpPr>
          <p:spPr>
            <a:xfrm>
              <a:off x="6553200" y="2743200"/>
              <a:ext cx="2338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(a, </a:t>
              </a:r>
              <a:r>
                <a:rPr lang="en-US" dirty="0" err="1" smtClean="0">
                  <a:solidFill>
                    <a:srgbClr val="FF0000"/>
                  </a:solidFill>
                </a:rPr>
                <a:t>b</a:t>
              </a:r>
              <a:r>
                <a:rPr lang="en-US" dirty="0" smtClean="0">
                  <a:solidFill>
                    <a:srgbClr val="FF0000"/>
                  </a:solidFill>
                </a:rPr>
                <a:t>)	Time Interval</a:t>
              </a:r>
              <a:endParaRPr lang="en-US" sz="1000" dirty="0" smtClean="0">
                <a:solidFill>
                  <a:srgbClr val="FF0000"/>
                </a:solidFill>
              </a:endParaRPr>
            </a:p>
            <a:p>
              <a:endParaRPr lang="en-US" sz="1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80696" y="3660935"/>
              <a:ext cx="1572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   </a:t>
              </a:r>
              <a:r>
                <a:rPr lang="en-US" dirty="0" err="1" smtClean="0">
                  <a:solidFill>
                    <a:srgbClr val="FF0000"/>
                  </a:solidFill>
                </a:rPr>
                <a:t>t</a:t>
              </a:r>
              <a:r>
                <a:rPr lang="en-US" dirty="0" smtClean="0">
                  <a:solidFill>
                    <a:srgbClr val="FF0000"/>
                  </a:solidFill>
                </a:rPr>
                <a:t>		Time</a:t>
              </a:r>
              <a:endParaRPr lang="en-US" sz="1000" dirty="0" smtClean="0">
                <a:solidFill>
                  <a:srgbClr val="FF0000"/>
                </a:solidFill>
              </a:endParaRPr>
            </a:p>
            <a:p>
              <a:endParaRPr lang="en-US" sz="1000" dirty="0" smtClean="0">
                <a:solidFill>
                  <a:srgbClr val="FF0000"/>
                </a:solidFill>
              </a:endParaRPr>
            </a:p>
            <a:p>
              <a:endParaRPr lang="en-US" sz="14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8373" y="1550818"/>
            <a:ext cx="7848791" cy="1269377"/>
            <a:chOff x="708373" y="1550818"/>
            <a:chExt cx="7848791" cy="1269377"/>
          </a:xfrm>
        </p:grpSpPr>
        <p:sp>
          <p:nvSpPr>
            <p:cNvPr id="35" name="TextBox 34"/>
            <p:cNvSpPr txBox="1"/>
            <p:nvPr/>
          </p:nvSpPr>
          <p:spPr>
            <a:xfrm>
              <a:off x="708373" y="1550818"/>
              <a:ext cx="7848791" cy="64633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Temporal Inference Problem</a:t>
              </a:r>
            </a:p>
            <a:p>
              <a:r>
                <a:rPr lang="en-US" dirty="0" smtClean="0"/>
                <a:t>Given observations </a:t>
              </a:r>
              <a:r>
                <a:rPr lang="en-US" b="1" dirty="0" smtClean="0"/>
                <a:t>Z</a:t>
              </a:r>
              <a:r>
                <a:rPr lang="en-US" dirty="0" smtClean="0"/>
                <a:t> and scene geometry </a:t>
              </a:r>
              <a:r>
                <a:rPr lang="en-US" b="1" dirty="0" smtClean="0"/>
                <a:t>X</a:t>
              </a:r>
              <a:r>
                <a:rPr lang="en-US" dirty="0" smtClean="0"/>
                <a:t>, what are the temporal parameters </a:t>
              </a:r>
              <a:r>
                <a:rPr lang="en-US" b="1" dirty="0" smtClean="0"/>
                <a:t>T</a:t>
              </a:r>
              <a:r>
                <a:rPr lang="en-US" dirty="0" smtClean="0"/>
                <a:t>?</a:t>
              </a:r>
            </a:p>
            <a:p>
              <a:endParaRPr lang="en-US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>
              <a:off x="2401888" y="2552700"/>
              <a:ext cx="533403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4525285" y="2544082"/>
              <a:ext cx="533403" cy="172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457145" y="2972273"/>
            <a:ext cx="1186543" cy="1751685"/>
            <a:chOff x="457145" y="2972273"/>
            <a:chExt cx="1186543" cy="1751685"/>
          </a:xfrm>
        </p:grpSpPr>
        <p:sp>
          <p:nvSpPr>
            <p:cNvPr id="80" name="Rounded Rectangle 79"/>
            <p:cNvSpPr/>
            <p:nvPr/>
          </p:nvSpPr>
          <p:spPr>
            <a:xfrm>
              <a:off x="457145" y="2972273"/>
              <a:ext cx="1186543" cy="175168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66535" y="4340422"/>
              <a:ext cx="767763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Images</a:t>
              </a:r>
              <a:endParaRPr lang="en-US" sz="1400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96738" y="3401112"/>
              <a:ext cx="628171" cy="500314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36332" y="3544059"/>
              <a:ext cx="628171" cy="500314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875925" y="3687006"/>
              <a:ext cx="628171" cy="500314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629942" y="4953000"/>
            <a:ext cx="784879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Structure from Motion</a:t>
            </a:r>
            <a:endParaRPr lang="en-US" smtClean="0"/>
          </a:p>
          <a:p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5147801" y="2968823"/>
            <a:ext cx="3615199" cy="2136577"/>
            <a:chOff x="5147801" y="2968823"/>
            <a:chExt cx="3615199" cy="2136577"/>
          </a:xfrm>
        </p:grpSpPr>
        <p:cxnSp>
          <p:nvCxnSpPr>
            <p:cNvPr id="47" name="Straight Arrow Connector 46"/>
            <p:cNvCxnSpPr/>
            <p:nvPr/>
          </p:nvCxnSpPr>
          <p:spPr>
            <a:xfrm rot="10800000" flipV="1">
              <a:off x="5147801" y="3265629"/>
              <a:ext cx="1405400" cy="2427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10800000">
              <a:off x="5147802" y="4190999"/>
              <a:ext cx="1405401" cy="1588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6553200" y="3059668"/>
              <a:ext cx="1859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(</a:t>
              </a:r>
              <a:r>
                <a:rPr lang="en-US" dirty="0" err="1" smtClean="0">
                  <a:solidFill>
                    <a:schemeClr val="accent3">
                      <a:lumMod val="75000"/>
                    </a:schemeClr>
                  </a:solidFill>
                </a:rPr>
                <a:t>x,y,z</a:t>
              </a:r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)	Position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612351" y="3966627"/>
              <a:ext cx="2150649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(</a:t>
              </a:r>
              <a:r>
                <a:rPr lang="en-US" dirty="0" err="1" smtClean="0">
                  <a:solidFill>
                    <a:schemeClr val="accent3">
                      <a:lumMod val="75000"/>
                    </a:schemeClr>
                  </a:solidFill>
                </a:rPr>
                <a:t>x,y,z</a:t>
              </a:r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)	Translation</a:t>
              </a:r>
            </a:p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(</a:t>
              </a:r>
              <a:r>
                <a:rPr lang="en-US" dirty="0" err="1" smtClean="0">
                  <a:solidFill>
                    <a:schemeClr val="accent3">
                      <a:lumMod val="75000"/>
                    </a:schemeClr>
                  </a:solidFill>
                </a:rPr>
                <a:t>y,p,r</a:t>
              </a:r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)	Rotation</a:t>
              </a:r>
            </a:p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    </a:t>
              </a:r>
              <a:r>
                <a:rPr lang="en-US" dirty="0" err="1" smtClean="0">
                  <a:solidFill>
                    <a:schemeClr val="accent3">
                      <a:lumMod val="75000"/>
                    </a:schemeClr>
                  </a:solidFill>
                </a:rPr>
                <a:t>f</a:t>
              </a:r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		</a:t>
              </a:r>
              <a:r>
                <a:rPr lang="en-US" sz="1600" dirty="0" smtClean="0">
                  <a:solidFill>
                    <a:schemeClr val="accent3">
                      <a:lumMod val="75000"/>
                    </a:schemeClr>
                  </a:solidFill>
                </a:rPr>
                <a:t>Focal Length</a:t>
              </a:r>
            </a:p>
            <a:p>
              <a:endParaRPr lang="en-US" sz="14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86400" y="2968823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Structure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536461" y="3883223"/>
              <a:ext cx="8142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Cameras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52600" y="2971798"/>
            <a:ext cx="1904999" cy="1751685"/>
            <a:chOff x="1752600" y="2971798"/>
            <a:chExt cx="1904999" cy="1751685"/>
          </a:xfrm>
        </p:grpSpPr>
        <p:sp>
          <p:nvSpPr>
            <p:cNvPr id="79" name="Rounded Rectangle 78"/>
            <p:cNvSpPr/>
            <p:nvPr/>
          </p:nvSpPr>
          <p:spPr>
            <a:xfrm>
              <a:off x="2136235" y="2971798"/>
              <a:ext cx="1521364" cy="175168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133600" y="4343399"/>
              <a:ext cx="1521364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Correspondences</a:t>
              </a:r>
              <a:endParaRPr lang="en-US" sz="1400" dirty="0"/>
            </a:p>
          </p:txBody>
        </p:sp>
        <p:grpSp>
          <p:nvGrpSpPr>
            <p:cNvPr id="5" name="Group 118"/>
            <p:cNvGrpSpPr/>
            <p:nvPr/>
          </p:nvGrpSpPr>
          <p:grpSpPr>
            <a:xfrm>
              <a:off x="2353565" y="3467912"/>
              <a:ext cx="1173481" cy="785229"/>
              <a:chOff x="1905000" y="1297543"/>
              <a:chExt cx="1524000" cy="95250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90" name="Rectangle 89"/>
              <p:cNvSpPr/>
              <p:nvPr/>
            </p:nvSpPr>
            <p:spPr>
              <a:xfrm>
                <a:off x="1905000" y="1297543"/>
                <a:ext cx="685800" cy="5334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743200" y="1716643"/>
                <a:ext cx="685800" cy="5334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2" name="Straight Connector 91"/>
              <p:cNvCxnSpPr/>
              <p:nvPr/>
            </p:nvCxnSpPr>
            <p:spPr>
              <a:xfrm>
                <a:off x="2057400" y="16023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2057400" y="14499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2438400" y="15261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/>
            <p:cNvCxnSpPr/>
            <p:nvPr/>
          </p:nvCxnSpPr>
          <p:spPr>
            <a:xfrm>
              <a:off x="1752600" y="3885136"/>
              <a:ext cx="149564" cy="1064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3812836" y="3008596"/>
            <a:ext cx="1521165" cy="1751685"/>
            <a:chOff x="3812836" y="3008596"/>
            <a:chExt cx="1521165" cy="1751685"/>
          </a:xfrm>
        </p:grpSpPr>
        <p:sp>
          <p:nvSpPr>
            <p:cNvPr id="78" name="Rounded Rectangle 77"/>
            <p:cNvSpPr/>
            <p:nvPr/>
          </p:nvSpPr>
          <p:spPr>
            <a:xfrm>
              <a:off x="4071257" y="3008596"/>
              <a:ext cx="1186543" cy="175168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566238" y="4416623"/>
              <a:ext cx="767763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3D</a:t>
              </a:r>
              <a:endParaRPr lang="en-US" sz="1400" dirty="0"/>
            </a:p>
          </p:txBody>
        </p:sp>
        <p:grpSp>
          <p:nvGrpSpPr>
            <p:cNvPr id="6" name="Group 117"/>
            <p:cNvGrpSpPr/>
            <p:nvPr/>
          </p:nvGrpSpPr>
          <p:grpSpPr>
            <a:xfrm>
              <a:off x="4164409" y="3186341"/>
              <a:ext cx="958868" cy="1358812"/>
              <a:chOff x="3913728" y="550783"/>
              <a:chExt cx="1018652" cy="1520511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96" name="Trapezoid 95"/>
              <p:cNvSpPr/>
              <p:nvPr/>
            </p:nvSpPr>
            <p:spPr>
              <a:xfrm rot="11869016">
                <a:off x="3913728" y="1824451"/>
                <a:ext cx="426886" cy="246843"/>
              </a:xfrm>
              <a:prstGeom prst="trapezoid">
                <a:avLst>
                  <a:gd name="adj" fmla="val 23502"/>
                </a:avLst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97" name="Trapezoid 96"/>
              <p:cNvSpPr/>
              <p:nvPr/>
            </p:nvSpPr>
            <p:spPr>
              <a:xfrm rot="8689393">
                <a:off x="4627560" y="1716484"/>
                <a:ext cx="304820" cy="197048"/>
              </a:xfrm>
              <a:prstGeom prst="trapezoid">
                <a:avLst>
                  <a:gd name="adj" fmla="val 23502"/>
                </a:avLst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98" name="Oval 97"/>
              <p:cNvSpPr/>
              <p:nvPr/>
            </p:nvSpPr>
            <p:spPr>
              <a:xfrm>
                <a:off x="4327969" y="6879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4614281" y="105370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4190809" y="15261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4632769" y="55078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4404169" y="12213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4708969" y="13737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3" name="Straight Arrow Connector 52"/>
            <p:cNvCxnSpPr/>
            <p:nvPr/>
          </p:nvCxnSpPr>
          <p:spPr>
            <a:xfrm>
              <a:off x="3812836" y="3885136"/>
              <a:ext cx="149564" cy="1064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manhattan_image.png"/>
          <p:cNvPicPr>
            <a:picLocks noGrp="1" noChangeAspect="1"/>
          </p:cNvPicPr>
          <p:nvPr>
            <p:ph idx="1"/>
          </p:nvPr>
        </p:nvPicPr>
        <p:blipFill>
          <a:blip r:embed="rId3"/>
          <a:srcRect t="9268"/>
          <a:stretch>
            <a:fillRect/>
          </a:stretch>
        </p:blipFill>
        <p:spPr>
          <a:xfrm>
            <a:off x="2242032" y="2895600"/>
            <a:ext cx="4659936" cy="41065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3131922" y="1169284"/>
            <a:ext cx="847530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6" name="Rounded Rectangle 55"/>
          <p:cNvSpPr/>
          <p:nvPr/>
        </p:nvSpPr>
        <p:spPr>
          <a:xfrm>
            <a:off x="4228726" y="1143339"/>
            <a:ext cx="897385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7" name="Rounded Rectangle 56"/>
          <p:cNvSpPr/>
          <p:nvPr/>
        </p:nvSpPr>
        <p:spPr>
          <a:xfrm>
            <a:off x="5425240" y="1143339"/>
            <a:ext cx="3340267" cy="1251204"/>
          </a:xfrm>
          <a:prstGeom prst="round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8" name="Rounded Rectangle 57"/>
          <p:cNvSpPr/>
          <p:nvPr/>
        </p:nvSpPr>
        <p:spPr>
          <a:xfrm>
            <a:off x="1749764" y="1143000"/>
            <a:ext cx="1086688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9" name="Rounded Rectangle 58"/>
          <p:cNvSpPr/>
          <p:nvPr/>
        </p:nvSpPr>
        <p:spPr>
          <a:xfrm>
            <a:off x="550415" y="1143339"/>
            <a:ext cx="847530" cy="12512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395285" y="2501965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3D</a:t>
            </a:r>
            <a:endParaRPr lang="en-US" sz="900" dirty="0"/>
          </a:p>
        </p:txBody>
      </p:sp>
      <p:sp>
        <p:nvSpPr>
          <p:cNvPr id="62" name="TextBox 61"/>
          <p:cNvSpPr txBox="1"/>
          <p:nvPr/>
        </p:nvSpPr>
        <p:spPr>
          <a:xfrm>
            <a:off x="6173061" y="2450913"/>
            <a:ext cx="179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Images + Time</a:t>
            </a:r>
          </a:p>
          <a:p>
            <a:pPr algn="ctr"/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Structure + Time Intervals</a:t>
            </a:r>
            <a:endParaRPr lang="en-US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524949" y="128670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1891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5624659" y="1593019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1934</a:t>
            </a:r>
            <a:endParaRPr lang="en-US" sz="900" dirty="0"/>
          </a:p>
        </p:txBody>
      </p:sp>
      <p:sp>
        <p:nvSpPr>
          <p:cNvPr id="65" name="Rectangle 64"/>
          <p:cNvSpPr/>
          <p:nvPr/>
        </p:nvSpPr>
        <p:spPr>
          <a:xfrm>
            <a:off x="5724368" y="189933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2007</a:t>
            </a:r>
            <a:endParaRPr lang="en-US" sz="900" dirty="0"/>
          </a:p>
        </p:txBody>
      </p:sp>
      <p:sp>
        <p:nvSpPr>
          <p:cNvPr id="66" name="Cube 65"/>
          <p:cNvSpPr/>
          <p:nvPr/>
        </p:nvSpPr>
        <p:spPr>
          <a:xfrm>
            <a:off x="8217105" y="1399438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029307" y="1950805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175966" y="193507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rapezoid 68"/>
          <p:cNvSpPr/>
          <p:nvPr/>
        </p:nvSpPr>
        <p:spPr>
          <a:xfrm rot="11869016">
            <a:off x="4341011" y="2098525"/>
            <a:ext cx="279295" cy="165380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70" name="Trapezoid 69"/>
          <p:cNvSpPr/>
          <p:nvPr/>
        </p:nvSpPr>
        <p:spPr>
          <a:xfrm rot="8689393">
            <a:off x="4808044" y="2026189"/>
            <a:ext cx="199432" cy="132018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71" name="Cube 70"/>
          <p:cNvSpPr/>
          <p:nvPr/>
        </p:nvSpPr>
        <p:spPr>
          <a:xfrm>
            <a:off x="4627042" y="1296245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2" name="Cube 71"/>
          <p:cNvSpPr/>
          <p:nvPr/>
        </p:nvSpPr>
        <p:spPr>
          <a:xfrm>
            <a:off x="4676897" y="1571241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3" name="Cube 72"/>
          <p:cNvSpPr/>
          <p:nvPr/>
        </p:nvSpPr>
        <p:spPr>
          <a:xfrm>
            <a:off x="4530141" y="1703289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4" name="TextBox 73"/>
          <p:cNvSpPr txBox="1"/>
          <p:nvPr/>
        </p:nvSpPr>
        <p:spPr>
          <a:xfrm>
            <a:off x="4401443" y="2501965"/>
            <a:ext cx="780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Buildings</a:t>
            </a:r>
            <a:endParaRPr lang="en-US" sz="900" dirty="0"/>
          </a:p>
        </p:txBody>
      </p:sp>
      <p:sp>
        <p:nvSpPr>
          <p:cNvPr id="75" name="Cube 74"/>
          <p:cNvSpPr/>
          <p:nvPr/>
        </p:nvSpPr>
        <p:spPr>
          <a:xfrm>
            <a:off x="7516331" y="1593019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6" name="Cube 75"/>
          <p:cNvSpPr/>
          <p:nvPr/>
        </p:nvSpPr>
        <p:spPr>
          <a:xfrm>
            <a:off x="6721463" y="1655401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7" name="TextBox 76"/>
          <p:cNvSpPr txBox="1"/>
          <p:nvPr/>
        </p:nvSpPr>
        <p:spPr>
          <a:xfrm>
            <a:off x="6422334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1885 - 1953</a:t>
            </a:r>
            <a:endParaRPr lang="en-US" sz="900" dirty="0"/>
          </a:p>
        </p:txBody>
      </p:sp>
      <p:sp>
        <p:nvSpPr>
          <p:cNvPr id="78" name="TextBox 77"/>
          <p:cNvSpPr txBox="1"/>
          <p:nvPr/>
        </p:nvSpPr>
        <p:spPr>
          <a:xfrm>
            <a:off x="7220010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1906 - 2009</a:t>
            </a:r>
            <a:endParaRPr lang="en-US" sz="900" dirty="0"/>
          </a:p>
        </p:txBody>
      </p:sp>
      <p:sp>
        <p:nvSpPr>
          <p:cNvPr id="79" name="TextBox 78"/>
          <p:cNvSpPr txBox="1"/>
          <p:nvPr/>
        </p:nvSpPr>
        <p:spPr>
          <a:xfrm>
            <a:off x="7967831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1968 - 2009</a:t>
            </a:r>
            <a:endParaRPr lang="en-US" sz="900" dirty="0"/>
          </a:p>
        </p:txBody>
      </p:sp>
      <p:sp>
        <p:nvSpPr>
          <p:cNvPr id="80" name="TextBox 79"/>
          <p:cNvSpPr txBox="1"/>
          <p:nvPr/>
        </p:nvSpPr>
        <p:spPr>
          <a:xfrm>
            <a:off x="8231087" y="2439245"/>
            <a:ext cx="434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4D</a:t>
            </a:r>
            <a:endParaRPr lang="en-US" sz="900" dirty="0"/>
          </a:p>
        </p:txBody>
      </p:sp>
      <p:sp>
        <p:nvSpPr>
          <p:cNvPr id="81" name="TextBox 80"/>
          <p:cNvSpPr txBox="1"/>
          <p:nvPr/>
        </p:nvSpPr>
        <p:spPr>
          <a:xfrm>
            <a:off x="1806076" y="2451072"/>
            <a:ext cx="10866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Correspondences</a:t>
            </a:r>
            <a:endParaRPr lang="en-US" sz="900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2886307" y="192452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699979" y="2451411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Images</a:t>
            </a:r>
            <a:endParaRPr lang="en-US" sz="900" dirty="0"/>
          </a:p>
        </p:txBody>
      </p:sp>
      <p:sp>
        <p:nvSpPr>
          <p:cNvPr id="84" name="Rectangle 83"/>
          <p:cNvSpPr/>
          <p:nvPr/>
        </p:nvSpPr>
        <p:spPr>
          <a:xfrm>
            <a:off x="650124" y="144965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5" name="Rectangle 84"/>
          <p:cNvSpPr/>
          <p:nvPr/>
        </p:nvSpPr>
        <p:spPr>
          <a:xfrm>
            <a:off x="749834" y="1551758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6" name="Rectangle 85"/>
          <p:cNvSpPr/>
          <p:nvPr/>
        </p:nvSpPr>
        <p:spPr>
          <a:xfrm>
            <a:off x="849543" y="165386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1447800" y="1924860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18"/>
          <p:cNvGrpSpPr/>
          <p:nvPr/>
        </p:nvGrpSpPr>
        <p:grpSpPr>
          <a:xfrm>
            <a:off x="1905000" y="1497367"/>
            <a:ext cx="838200" cy="560878"/>
            <a:chOff x="1905000" y="1297543"/>
            <a:chExt cx="1524000" cy="952500"/>
          </a:xfrm>
        </p:grpSpPr>
        <p:sp>
          <p:nvSpPr>
            <p:cNvPr id="89" name="Rectangle 88"/>
            <p:cNvSpPr/>
            <p:nvPr/>
          </p:nvSpPr>
          <p:spPr>
            <a:xfrm>
              <a:off x="1905000" y="12975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743200" y="17166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2057400" y="16023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057400" y="14499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2438400" y="15261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117"/>
          <p:cNvGrpSpPr/>
          <p:nvPr/>
        </p:nvGrpSpPr>
        <p:grpSpPr>
          <a:xfrm>
            <a:off x="3198459" y="1296245"/>
            <a:ext cx="684905" cy="970580"/>
            <a:chOff x="3913728" y="550783"/>
            <a:chExt cx="1018652" cy="1520511"/>
          </a:xfrm>
        </p:grpSpPr>
        <p:sp>
          <p:nvSpPr>
            <p:cNvPr id="95" name="Trapezoid 94"/>
            <p:cNvSpPr/>
            <p:nvPr/>
          </p:nvSpPr>
          <p:spPr>
            <a:xfrm rot="11869016">
              <a:off x="3913728" y="1824451"/>
              <a:ext cx="426886" cy="246843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Trapezoid 95"/>
            <p:cNvSpPr/>
            <p:nvPr/>
          </p:nvSpPr>
          <p:spPr>
            <a:xfrm rot="8689393">
              <a:off x="4627560" y="1716484"/>
              <a:ext cx="304820" cy="197048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Oval 96"/>
            <p:cNvSpPr/>
            <p:nvPr/>
          </p:nvSpPr>
          <p:spPr>
            <a:xfrm>
              <a:off x="4327969" y="6879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4614281" y="105370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4190809" y="15261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4632769" y="55078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4404169" y="12213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4708969" y="13737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anhattan_point.png"/>
          <p:cNvPicPr>
            <a:picLocks noGrp="1" noChangeAspect="1"/>
          </p:cNvPicPr>
          <p:nvPr>
            <p:ph idx="1"/>
          </p:nvPr>
        </p:nvPicPr>
        <p:blipFill>
          <a:blip r:embed="rId2"/>
          <a:srcRect t="9268"/>
          <a:stretch>
            <a:fillRect/>
          </a:stretch>
        </p:blipFill>
        <p:spPr>
          <a:xfrm>
            <a:off x="2242032" y="2895600"/>
            <a:ext cx="4659936" cy="41065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131922" y="1169284"/>
            <a:ext cx="847530" cy="12512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7" name="Rounded Rectangle 6"/>
          <p:cNvSpPr/>
          <p:nvPr/>
        </p:nvSpPr>
        <p:spPr>
          <a:xfrm>
            <a:off x="4228726" y="1143339"/>
            <a:ext cx="897385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" name="Rounded Rectangle 7"/>
          <p:cNvSpPr/>
          <p:nvPr/>
        </p:nvSpPr>
        <p:spPr>
          <a:xfrm>
            <a:off x="5425240" y="1143339"/>
            <a:ext cx="3340267" cy="1251204"/>
          </a:xfrm>
          <a:prstGeom prst="round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" name="Rounded Rectangle 8"/>
          <p:cNvSpPr/>
          <p:nvPr/>
        </p:nvSpPr>
        <p:spPr>
          <a:xfrm>
            <a:off x="1749764" y="1143000"/>
            <a:ext cx="1086688" cy="12512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0" name="Rounded Rectangle 9"/>
          <p:cNvSpPr/>
          <p:nvPr/>
        </p:nvSpPr>
        <p:spPr>
          <a:xfrm>
            <a:off x="550415" y="1143339"/>
            <a:ext cx="847530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95285" y="2501965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3D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6173061" y="2450913"/>
            <a:ext cx="179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Images + Time</a:t>
            </a:r>
          </a:p>
          <a:p>
            <a:pPr algn="ctr"/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Structure + Time Intervals</a:t>
            </a:r>
            <a:endParaRPr lang="en-US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24949" y="128670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1891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5624659" y="1593019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1934</a:t>
            </a:r>
            <a:endParaRPr lang="en-US" sz="900" dirty="0"/>
          </a:p>
        </p:txBody>
      </p:sp>
      <p:sp>
        <p:nvSpPr>
          <p:cNvPr id="16" name="Rectangle 15"/>
          <p:cNvSpPr/>
          <p:nvPr/>
        </p:nvSpPr>
        <p:spPr>
          <a:xfrm>
            <a:off x="5724368" y="189933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2007</a:t>
            </a:r>
            <a:endParaRPr lang="en-US" sz="900" dirty="0"/>
          </a:p>
        </p:txBody>
      </p:sp>
      <p:sp>
        <p:nvSpPr>
          <p:cNvPr id="17" name="Cube 16"/>
          <p:cNvSpPr/>
          <p:nvPr/>
        </p:nvSpPr>
        <p:spPr>
          <a:xfrm>
            <a:off x="8217105" y="1399438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029307" y="1950805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175966" y="193507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rapezoid 19"/>
          <p:cNvSpPr/>
          <p:nvPr/>
        </p:nvSpPr>
        <p:spPr>
          <a:xfrm rot="11869016">
            <a:off x="4341011" y="2098525"/>
            <a:ext cx="279295" cy="165380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21" name="Trapezoid 20"/>
          <p:cNvSpPr/>
          <p:nvPr/>
        </p:nvSpPr>
        <p:spPr>
          <a:xfrm rot="8689393">
            <a:off x="4808044" y="2026189"/>
            <a:ext cx="199432" cy="132018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22" name="Cube 21"/>
          <p:cNvSpPr/>
          <p:nvPr/>
        </p:nvSpPr>
        <p:spPr>
          <a:xfrm>
            <a:off x="4627042" y="1296245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23" name="Cube 22"/>
          <p:cNvSpPr/>
          <p:nvPr/>
        </p:nvSpPr>
        <p:spPr>
          <a:xfrm>
            <a:off x="4676897" y="1571241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24" name="Cube 23"/>
          <p:cNvSpPr/>
          <p:nvPr/>
        </p:nvSpPr>
        <p:spPr>
          <a:xfrm>
            <a:off x="4530141" y="1703289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25" name="TextBox 24"/>
          <p:cNvSpPr txBox="1"/>
          <p:nvPr/>
        </p:nvSpPr>
        <p:spPr>
          <a:xfrm>
            <a:off x="4401443" y="2501965"/>
            <a:ext cx="780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Buildings</a:t>
            </a:r>
            <a:endParaRPr lang="en-US" sz="900" dirty="0"/>
          </a:p>
        </p:txBody>
      </p:sp>
      <p:sp>
        <p:nvSpPr>
          <p:cNvPr id="26" name="Cube 25"/>
          <p:cNvSpPr/>
          <p:nvPr/>
        </p:nvSpPr>
        <p:spPr>
          <a:xfrm>
            <a:off x="7516331" y="1593019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27" name="Cube 26"/>
          <p:cNvSpPr/>
          <p:nvPr/>
        </p:nvSpPr>
        <p:spPr>
          <a:xfrm>
            <a:off x="6721463" y="1655401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28" name="TextBox 27"/>
          <p:cNvSpPr txBox="1"/>
          <p:nvPr/>
        </p:nvSpPr>
        <p:spPr>
          <a:xfrm>
            <a:off x="6422334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1885 - 1953</a:t>
            </a:r>
            <a:endParaRPr lang="en-US" sz="900" dirty="0"/>
          </a:p>
        </p:txBody>
      </p:sp>
      <p:sp>
        <p:nvSpPr>
          <p:cNvPr id="29" name="TextBox 28"/>
          <p:cNvSpPr txBox="1"/>
          <p:nvPr/>
        </p:nvSpPr>
        <p:spPr>
          <a:xfrm>
            <a:off x="7220010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1906 - 2009</a:t>
            </a:r>
            <a:endParaRPr 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7967831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1968 - 2009</a:t>
            </a:r>
            <a:endParaRPr 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8231087" y="2439245"/>
            <a:ext cx="434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4D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1806076" y="2451072"/>
            <a:ext cx="10866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Correspondences</a:t>
            </a:r>
            <a:endParaRPr lang="en-US" sz="9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886307" y="192452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9979" y="2451411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Images</a:t>
            </a:r>
            <a:endParaRPr lang="en-US" sz="900" dirty="0"/>
          </a:p>
        </p:txBody>
      </p:sp>
      <p:sp>
        <p:nvSpPr>
          <p:cNvPr id="35" name="Rectangle 34"/>
          <p:cNvSpPr/>
          <p:nvPr/>
        </p:nvSpPr>
        <p:spPr>
          <a:xfrm>
            <a:off x="650124" y="144965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6" name="Rectangle 35"/>
          <p:cNvSpPr/>
          <p:nvPr/>
        </p:nvSpPr>
        <p:spPr>
          <a:xfrm>
            <a:off x="749834" y="1551758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7" name="Rectangle 36"/>
          <p:cNvSpPr/>
          <p:nvPr/>
        </p:nvSpPr>
        <p:spPr>
          <a:xfrm>
            <a:off x="849543" y="165386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447800" y="1924860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18"/>
          <p:cNvGrpSpPr/>
          <p:nvPr/>
        </p:nvGrpSpPr>
        <p:grpSpPr>
          <a:xfrm>
            <a:off x="1905000" y="1497367"/>
            <a:ext cx="838200" cy="560878"/>
            <a:chOff x="1905000" y="1297543"/>
            <a:chExt cx="1524000" cy="952500"/>
          </a:xfrm>
        </p:grpSpPr>
        <p:sp>
          <p:nvSpPr>
            <p:cNvPr id="40" name="Rectangle 39"/>
            <p:cNvSpPr/>
            <p:nvPr/>
          </p:nvSpPr>
          <p:spPr>
            <a:xfrm>
              <a:off x="1905000" y="12975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43200" y="17166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057400" y="16023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057400" y="14499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438400" y="15261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117"/>
          <p:cNvGrpSpPr/>
          <p:nvPr/>
        </p:nvGrpSpPr>
        <p:grpSpPr>
          <a:xfrm>
            <a:off x="3198459" y="1296245"/>
            <a:ext cx="684905" cy="970580"/>
            <a:chOff x="3913728" y="550783"/>
            <a:chExt cx="1018652" cy="1520511"/>
          </a:xfrm>
        </p:grpSpPr>
        <p:sp>
          <p:nvSpPr>
            <p:cNvPr id="46" name="Trapezoid 45"/>
            <p:cNvSpPr/>
            <p:nvPr/>
          </p:nvSpPr>
          <p:spPr>
            <a:xfrm rot="11869016">
              <a:off x="3913728" y="1824451"/>
              <a:ext cx="426886" cy="246843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Trapezoid 46"/>
            <p:cNvSpPr/>
            <p:nvPr/>
          </p:nvSpPr>
          <p:spPr>
            <a:xfrm rot="8689393">
              <a:off x="4627560" y="1716484"/>
              <a:ext cx="304820" cy="197048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Oval 47"/>
            <p:cNvSpPr/>
            <p:nvPr/>
          </p:nvSpPr>
          <p:spPr>
            <a:xfrm>
              <a:off x="4327969" y="6879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4614281" y="105370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4190809" y="15261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4632769" y="55078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4404169" y="12213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708969" y="13737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anhattan_object.png"/>
          <p:cNvPicPr>
            <a:picLocks noGrp="1" noChangeAspect="1"/>
          </p:cNvPicPr>
          <p:nvPr>
            <p:ph idx="1"/>
          </p:nvPr>
        </p:nvPicPr>
        <p:blipFill>
          <a:blip r:embed="rId2"/>
          <a:srcRect t="9268"/>
          <a:stretch>
            <a:fillRect/>
          </a:stretch>
        </p:blipFill>
        <p:spPr>
          <a:xfrm>
            <a:off x="2242032" y="2895600"/>
            <a:ext cx="4659936" cy="41065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3131922" y="1169284"/>
            <a:ext cx="847530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5" name="Rounded Rectangle 54"/>
          <p:cNvSpPr/>
          <p:nvPr/>
        </p:nvSpPr>
        <p:spPr>
          <a:xfrm>
            <a:off x="4228726" y="1143339"/>
            <a:ext cx="897385" cy="12512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6" name="Rounded Rectangle 55"/>
          <p:cNvSpPr/>
          <p:nvPr/>
        </p:nvSpPr>
        <p:spPr>
          <a:xfrm>
            <a:off x="5425240" y="1143339"/>
            <a:ext cx="3340267" cy="1251204"/>
          </a:xfrm>
          <a:prstGeom prst="round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7" name="Rounded Rectangle 56"/>
          <p:cNvSpPr/>
          <p:nvPr/>
        </p:nvSpPr>
        <p:spPr>
          <a:xfrm>
            <a:off x="1749764" y="1143000"/>
            <a:ext cx="1086688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8" name="Rounded Rectangle 57"/>
          <p:cNvSpPr/>
          <p:nvPr/>
        </p:nvSpPr>
        <p:spPr>
          <a:xfrm>
            <a:off x="550415" y="1143339"/>
            <a:ext cx="847530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395285" y="2501965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3D</a:t>
            </a:r>
            <a:endParaRPr lang="en-US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6173061" y="2450913"/>
            <a:ext cx="179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Images + Time</a:t>
            </a:r>
          </a:p>
          <a:p>
            <a:pPr algn="ctr"/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Structure + Time Intervals</a:t>
            </a:r>
            <a:endParaRPr lang="en-US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524949" y="128670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1891</a:t>
            </a:r>
            <a:endParaRPr lang="en-US" sz="900" dirty="0"/>
          </a:p>
        </p:txBody>
      </p:sp>
      <p:sp>
        <p:nvSpPr>
          <p:cNvPr id="63" name="Rectangle 62"/>
          <p:cNvSpPr/>
          <p:nvPr/>
        </p:nvSpPr>
        <p:spPr>
          <a:xfrm>
            <a:off x="5624659" y="1593019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1934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5724368" y="189933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2007</a:t>
            </a:r>
            <a:endParaRPr lang="en-US" sz="900" dirty="0"/>
          </a:p>
        </p:txBody>
      </p:sp>
      <p:sp>
        <p:nvSpPr>
          <p:cNvPr id="65" name="Cube 64"/>
          <p:cNvSpPr/>
          <p:nvPr/>
        </p:nvSpPr>
        <p:spPr>
          <a:xfrm>
            <a:off x="8217105" y="1399438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029307" y="1950805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175966" y="193507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rapezoid 67"/>
          <p:cNvSpPr/>
          <p:nvPr/>
        </p:nvSpPr>
        <p:spPr>
          <a:xfrm rot="11869016">
            <a:off x="4341011" y="2098525"/>
            <a:ext cx="279295" cy="165380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69" name="Trapezoid 68"/>
          <p:cNvSpPr/>
          <p:nvPr/>
        </p:nvSpPr>
        <p:spPr>
          <a:xfrm rot="8689393">
            <a:off x="4808044" y="2026189"/>
            <a:ext cx="199432" cy="132018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70" name="Cube 69"/>
          <p:cNvSpPr/>
          <p:nvPr/>
        </p:nvSpPr>
        <p:spPr>
          <a:xfrm>
            <a:off x="4627042" y="1296245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1" name="Cube 70"/>
          <p:cNvSpPr/>
          <p:nvPr/>
        </p:nvSpPr>
        <p:spPr>
          <a:xfrm>
            <a:off x="4676897" y="1571241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2" name="Cube 71"/>
          <p:cNvSpPr/>
          <p:nvPr/>
        </p:nvSpPr>
        <p:spPr>
          <a:xfrm>
            <a:off x="4530141" y="1703289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3" name="TextBox 72"/>
          <p:cNvSpPr txBox="1"/>
          <p:nvPr/>
        </p:nvSpPr>
        <p:spPr>
          <a:xfrm>
            <a:off x="4401443" y="2501965"/>
            <a:ext cx="780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Buildings</a:t>
            </a:r>
            <a:endParaRPr lang="en-US" sz="900" dirty="0"/>
          </a:p>
        </p:txBody>
      </p:sp>
      <p:sp>
        <p:nvSpPr>
          <p:cNvPr id="74" name="Cube 73"/>
          <p:cNvSpPr/>
          <p:nvPr/>
        </p:nvSpPr>
        <p:spPr>
          <a:xfrm>
            <a:off x="7516331" y="1593019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5" name="Cube 74"/>
          <p:cNvSpPr/>
          <p:nvPr/>
        </p:nvSpPr>
        <p:spPr>
          <a:xfrm>
            <a:off x="6721463" y="1655401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6" name="TextBox 75"/>
          <p:cNvSpPr txBox="1"/>
          <p:nvPr/>
        </p:nvSpPr>
        <p:spPr>
          <a:xfrm>
            <a:off x="6422334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1885 - 1953</a:t>
            </a:r>
            <a:endParaRPr lang="en-US" sz="900" dirty="0"/>
          </a:p>
        </p:txBody>
      </p:sp>
      <p:sp>
        <p:nvSpPr>
          <p:cNvPr id="77" name="TextBox 76"/>
          <p:cNvSpPr txBox="1"/>
          <p:nvPr/>
        </p:nvSpPr>
        <p:spPr>
          <a:xfrm>
            <a:off x="7220010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1906 - 2009</a:t>
            </a:r>
            <a:endParaRPr lang="en-US" sz="900" dirty="0"/>
          </a:p>
        </p:txBody>
      </p:sp>
      <p:sp>
        <p:nvSpPr>
          <p:cNvPr id="78" name="TextBox 77"/>
          <p:cNvSpPr txBox="1"/>
          <p:nvPr/>
        </p:nvSpPr>
        <p:spPr>
          <a:xfrm>
            <a:off x="7967831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1968 - 2009</a:t>
            </a:r>
            <a:endParaRPr lang="en-US" sz="900" dirty="0"/>
          </a:p>
        </p:txBody>
      </p:sp>
      <p:sp>
        <p:nvSpPr>
          <p:cNvPr id="79" name="TextBox 78"/>
          <p:cNvSpPr txBox="1"/>
          <p:nvPr/>
        </p:nvSpPr>
        <p:spPr>
          <a:xfrm>
            <a:off x="8231087" y="2439245"/>
            <a:ext cx="434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4D</a:t>
            </a:r>
            <a:endParaRPr lang="en-US" sz="900" dirty="0"/>
          </a:p>
        </p:txBody>
      </p:sp>
      <p:sp>
        <p:nvSpPr>
          <p:cNvPr id="80" name="TextBox 79"/>
          <p:cNvSpPr txBox="1"/>
          <p:nvPr/>
        </p:nvSpPr>
        <p:spPr>
          <a:xfrm>
            <a:off x="1806076" y="2451072"/>
            <a:ext cx="10866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Correspondences</a:t>
            </a:r>
            <a:endParaRPr lang="en-US" sz="900" dirty="0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2886307" y="192452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99979" y="2451411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Images</a:t>
            </a:r>
            <a:endParaRPr lang="en-US" sz="900" dirty="0"/>
          </a:p>
        </p:txBody>
      </p:sp>
      <p:sp>
        <p:nvSpPr>
          <p:cNvPr id="83" name="Rectangle 82"/>
          <p:cNvSpPr/>
          <p:nvPr/>
        </p:nvSpPr>
        <p:spPr>
          <a:xfrm>
            <a:off x="650124" y="144965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4" name="Rectangle 83"/>
          <p:cNvSpPr/>
          <p:nvPr/>
        </p:nvSpPr>
        <p:spPr>
          <a:xfrm>
            <a:off x="749834" y="1551758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5" name="Rectangle 84"/>
          <p:cNvSpPr/>
          <p:nvPr/>
        </p:nvSpPr>
        <p:spPr>
          <a:xfrm>
            <a:off x="849543" y="165386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1447800" y="1924860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18"/>
          <p:cNvGrpSpPr/>
          <p:nvPr/>
        </p:nvGrpSpPr>
        <p:grpSpPr>
          <a:xfrm>
            <a:off x="1905000" y="1497367"/>
            <a:ext cx="838200" cy="560878"/>
            <a:chOff x="1905000" y="1297543"/>
            <a:chExt cx="1524000" cy="952500"/>
          </a:xfrm>
        </p:grpSpPr>
        <p:sp>
          <p:nvSpPr>
            <p:cNvPr id="88" name="Rectangle 87"/>
            <p:cNvSpPr/>
            <p:nvPr/>
          </p:nvSpPr>
          <p:spPr>
            <a:xfrm>
              <a:off x="1905000" y="12975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743200" y="17166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2057400" y="16023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057400" y="14499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438400" y="15261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117"/>
          <p:cNvGrpSpPr/>
          <p:nvPr/>
        </p:nvGrpSpPr>
        <p:grpSpPr>
          <a:xfrm>
            <a:off x="3198459" y="1296245"/>
            <a:ext cx="684905" cy="970580"/>
            <a:chOff x="3913728" y="550783"/>
            <a:chExt cx="1018652" cy="1520511"/>
          </a:xfrm>
        </p:grpSpPr>
        <p:sp>
          <p:nvSpPr>
            <p:cNvPr id="94" name="Trapezoid 93"/>
            <p:cNvSpPr/>
            <p:nvPr/>
          </p:nvSpPr>
          <p:spPr>
            <a:xfrm rot="11869016">
              <a:off x="3913728" y="1824451"/>
              <a:ext cx="426886" cy="246843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Trapezoid 94"/>
            <p:cNvSpPr/>
            <p:nvPr/>
          </p:nvSpPr>
          <p:spPr>
            <a:xfrm rot="8689393">
              <a:off x="4627560" y="1716484"/>
              <a:ext cx="304820" cy="197048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Oval 95"/>
            <p:cNvSpPr/>
            <p:nvPr/>
          </p:nvSpPr>
          <p:spPr>
            <a:xfrm>
              <a:off x="4327969" y="6879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4614281" y="105370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4190809" y="15261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4632769" y="55078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4404169" y="12213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4708969" y="13737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3131922" y="1169284"/>
            <a:ext cx="847530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5" name="Rounded Rectangle 54"/>
          <p:cNvSpPr/>
          <p:nvPr/>
        </p:nvSpPr>
        <p:spPr>
          <a:xfrm>
            <a:off x="4228726" y="1143339"/>
            <a:ext cx="897385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6" name="Rounded Rectangle 55"/>
          <p:cNvSpPr/>
          <p:nvPr/>
        </p:nvSpPr>
        <p:spPr>
          <a:xfrm>
            <a:off x="5425240" y="1143339"/>
            <a:ext cx="3340267" cy="12512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7" name="Rounded Rectangle 56"/>
          <p:cNvSpPr/>
          <p:nvPr/>
        </p:nvSpPr>
        <p:spPr>
          <a:xfrm>
            <a:off x="1749764" y="1143000"/>
            <a:ext cx="1086688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8" name="Rounded Rectangle 57"/>
          <p:cNvSpPr/>
          <p:nvPr/>
        </p:nvSpPr>
        <p:spPr>
          <a:xfrm>
            <a:off x="550415" y="1143339"/>
            <a:ext cx="847530" cy="1251204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395285" y="2501965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3D</a:t>
            </a:r>
            <a:endParaRPr lang="en-US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6173061" y="2450913"/>
            <a:ext cx="179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Images + Time</a:t>
            </a:r>
          </a:p>
          <a:p>
            <a:pPr algn="ctr"/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Structure + Time Intervals</a:t>
            </a:r>
            <a:endParaRPr lang="en-US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524949" y="128670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1891</a:t>
            </a:r>
            <a:endParaRPr lang="en-US" sz="900" dirty="0"/>
          </a:p>
        </p:txBody>
      </p:sp>
      <p:sp>
        <p:nvSpPr>
          <p:cNvPr id="63" name="Rectangle 62"/>
          <p:cNvSpPr/>
          <p:nvPr/>
        </p:nvSpPr>
        <p:spPr>
          <a:xfrm>
            <a:off x="5624659" y="1593019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1934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5724368" y="1899334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2007</a:t>
            </a:r>
            <a:endParaRPr lang="en-US" sz="900" dirty="0"/>
          </a:p>
        </p:txBody>
      </p:sp>
      <p:sp>
        <p:nvSpPr>
          <p:cNvPr id="65" name="Cube 64"/>
          <p:cNvSpPr/>
          <p:nvPr/>
        </p:nvSpPr>
        <p:spPr>
          <a:xfrm>
            <a:off x="8217105" y="1399438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029307" y="1950805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175966" y="193507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rapezoid 67"/>
          <p:cNvSpPr/>
          <p:nvPr/>
        </p:nvSpPr>
        <p:spPr>
          <a:xfrm rot="11869016">
            <a:off x="4341011" y="2098525"/>
            <a:ext cx="279295" cy="165380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69" name="Trapezoid 68"/>
          <p:cNvSpPr/>
          <p:nvPr/>
        </p:nvSpPr>
        <p:spPr>
          <a:xfrm rot="8689393">
            <a:off x="4808044" y="2026189"/>
            <a:ext cx="199432" cy="132018"/>
          </a:xfrm>
          <a:prstGeom prst="trapezoid">
            <a:avLst>
              <a:gd name="adj" fmla="val 2350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70" name="Cube 69"/>
          <p:cNvSpPr/>
          <p:nvPr/>
        </p:nvSpPr>
        <p:spPr>
          <a:xfrm>
            <a:off x="4627042" y="1296245"/>
            <a:ext cx="202227" cy="551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1" name="Cube 70"/>
          <p:cNvSpPr/>
          <p:nvPr/>
        </p:nvSpPr>
        <p:spPr>
          <a:xfrm>
            <a:off x="4676897" y="1571241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2" name="Cube 71"/>
          <p:cNvSpPr/>
          <p:nvPr/>
        </p:nvSpPr>
        <p:spPr>
          <a:xfrm>
            <a:off x="4530141" y="1703289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3" name="TextBox 72"/>
          <p:cNvSpPr txBox="1"/>
          <p:nvPr/>
        </p:nvSpPr>
        <p:spPr>
          <a:xfrm>
            <a:off x="4401443" y="2501965"/>
            <a:ext cx="780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Buildings</a:t>
            </a:r>
            <a:endParaRPr lang="en-US" sz="900" dirty="0"/>
          </a:p>
        </p:txBody>
      </p:sp>
      <p:sp>
        <p:nvSpPr>
          <p:cNvPr id="74" name="Cube 73"/>
          <p:cNvSpPr/>
          <p:nvPr/>
        </p:nvSpPr>
        <p:spPr>
          <a:xfrm>
            <a:off x="7516331" y="1593019"/>
            <a:ext cx="202227" cy="357367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5" name="Cube 74"/>
          <p:cNvSpPr/>
          <p:nvPr/>
        </p:nvSpPr>
        <p:spPr>
          <a:xfrm>
            <a:off x="6721463" y="1655401"/>
            <a:ext cx="191823" cy="276372"/>
          </a:xfrm>
          <a:prstGeom prst="cub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76" name="TextBox 75"/>
          <p:cNvSpPr txBox="1"/>
          <p:nvPr/>
        </p:nvSpPr>
        <p:spPr>
          <a:xfrm>
            <a:off x="6422334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1885 - 1953</a:t>
            </a:r>
            <a:endParaRPr lang="en-US" sz="900" dirty="0"/>
          </a:p>
        </p:txBody>
      </p:sp>
      <p:sp>
        <p:nvSpPr>
          <p:cNvPr id="77" name="TextBox 76"/>
          <p:cNvSpPr txBox="1"/>
          <p:nvPr/>
        </p:nvSpPr>
        <p:spPr>
          <a:xfrm>
            <a:off x="7220010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1906 - 2009</a:t>
            </a:r>
            <a:endParaRPr lang="en-US" sz="900" dirty="0"/>
          </a:p>
        </p:txBody>
      </p:sp>
      <p:sp>
        <p:nvSpPr>
          <p:cNvPr id="78" name="TextBox 77"/>
          <p:cNvSpPr txBox="1"/>
          <p:nvPr/>
        </p:nvSpPr>
        <p:spPr>
          <a:xfrm>
            <a:off x="7967831" y="1912456"/>
            <a:ext cx="797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1968 - 2009</a:t>
            </a:r>
            <a:endParaRPr lang="en-US" sz="900" dirty="0"/>
          </a:p>
        </p:txBody>
      </p:sp>
      <p:sp>
        <p:nvSpPr>
          <p:cNvPr id="79" name="TextBox 78"/>
          <p:cNvSpPr txBox="1"/>
          <p:nvPr/>
        </p:nvSpPr>
        <p:spPr>
          <a:xfrm>
            <a:off x="8231087" y="2439245"/>
            <a:ext cx="434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4D</a:t>
            </a:r>
            <a:endParaRPr lang="en-US" sz="900" dirty="0"/>
          </a:p>
        </p:txBody>
      </p:sp>
      <p:sp>
        <p:nvSpPr>
          <p:cNvPr id="80" name="TextBox 79"/>
          <p:cNvSpPr txBox="1"/>
          <p:nvPr/>
        </p:nvSpPr>
        <p:spPr>
          <a:xfrm>
            <a:off x="1806076" y="2451072"/>
            <a:ext cx="10866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Correspondences</a:t>
            </a:r>
            <a:endParaRPr lang="en-US" sz="900" dirty="0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2886307" y="1924521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99979" y="2451411"/>
            <a:ext cx="54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Images</a:t>
            </a:r>
            <a:endParaRPr lang="en-US" sz="900" dirty="0"/>
          </a:p>
        </p:txBody>
      </p:sp>
      <p:sp>
        <p:nvSpPr>
          <p:cNvPr id="83" name="Rectangle 82"/>
          <p:cNvSpPr/>
          <p:nvPr/>
        </p:nvSpPr>
        <p:spPr>
          <a:xfrm>
            <a:off x="650124" y="144965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4" name="Rectangle 83"/>
          <p:cNvSpPr/>
          <p:nvPr/>
        </p:nvSpPr>
        <p:spPr>
          <a:xfrm>
            <a:off x="749834" y="1551758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5" name="Rectangle 84"/>
          <p:cNvSpPr/>
          <p:nvPr/>
        </p:nvSpPr>
        <p:spPr>
          <a:xfrm>
            <a:off x="849543" y="1653863"/>
            <a:ext cx="448693" cy="357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1447800" y="1924860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18"/>
          <p:cNvGrpSpPr/>
          <p:nvPr/>
        </p:nvGrpSpPr>
        <p:grpSpPr>
          <a:xfrm>
            <a:off x="1905000" y="1497367"/>
            <a:ext cx="838200" cy="560878"/>
            <a:chOff x="1905000" y="1297543"/>
            <a:chExt cx="1524000" cy="952500"/>
          </a:xfrm>
        </p:grpSpPr>
        <p:sp>
          <p:nvSpPr>
            <p:cNvPr id="88" name="Rectangle 87"/>
            <p:cNvSpPr/>
            <p:nvPr/>
          </p:nvSpPr>
          <p:spPr>
            <a:xfrm>
              <a:off x="1905000" y="12975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743200" y="1716643"/>
              <a:ext cx="685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2057400" y="16023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057400" y="14499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438400" y="1526143"/>
              <a:ext cx="914400" cy="53340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117"/>
          <p:cNvGrpSpPr/>
          <p:nvPr/>
        </p:nvGrpSpPr>
        <p:grpSpPr>
          <a:xfrm>
            <a:off x="3198459" y="1296245"/>
            <a:ext cx="684905" cy="970580"/>
            <a:chOff x="3913728" y="550783"/>
            <a:chExt cx="1018652" cy="1520511"/>
          </a:xfrm>
        </p:grpSpPr>
        <p:sp>
          <p:nvSpPr>
            <p:cNvPr id="94" name="Trapezoid 93"/>
            <p:cNvSpPr/>
            <p:nvPr/>
          </p:nvSpPr>
          <p:spPr>
            <a:xfrm rot="11869016">
              <a:off x="3913728" y="1824451"/>
              <a:ext cx="426886" cy="246843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Trapezoid 94"/>
            <p:cNvSpPr/>
            <p:nvPr/>
          </p:nvSpPr>
          <p:spPr>
            <a:xfrm rot="8689393">
              <a:off x="4627560" y="1716484"/>
              <a:ext cx="304820" cy="197048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Oval 95"/>
            <p:cNvSpPr/>
            <p:nvPr/>
          </p:nvSpPr>
          <p:spPr>
            <a:xfrm>
              <a:off x="4327969" y="6879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4614281" y="105370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4190809" y="15261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4632769" y="55078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4404169" y="12213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4708969" y="1373743"/>
              <a:ext cx="91440" cy="9144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3" name="Picture 52" descr="Picture 340.png"/>
          <p:cNvPicPr>
            <a:picLocks noChangeAspect="1"/>
          </p:cNvPicPr>
          <p:nvPr/>
        </p:nvPicPr>
        <p:blipFill>
          <a:blip r:embed="rId3"/>
          <a:srcRect t="9268"/>
          <a:stretch>
            <a:fillRect/>
          </a:stretch>
        </p:blipFill>
        <p:spPr>
          <a:xfrm>
            <a:off x="-48462" y="3733800"/>
            <a:ext cx="3172558" cy="2795782"/>
          </a:xfrm>
          <a:prstGeom prst="rect">
            <a:avLst/>
          </a:prstGeom>
        </p:spPr>
      </p:pic>
      <p:pic>
        <p:nvPicPr>
          <p:cNvPr id="87" name="Picture 86" descr="Picture 390.png"/>
          <p:cNvPicPr>
            <a:picLocks noChangeAspect="1"/>
          </p:cNvPicPr>
          <p:nvPr/>
        </p:nvPicPr>
        <p:blipFill>
          <a:blip r:embed="rId4"/>
          <a:srcRect t="9268"/>
          <a:stretch>
            <a:fillRect/>
          </a:stretch>
        </p:blipFill>
        <p:spPr>
          <a:xfrm>
            <a:off x="6049823" y="3735721"/>
            <a:ext cx="3170377" cy="2793859"/>
          </a:xfrm>
          <a:prstGeom prst="rect">
            <a:avLst/>
          </a:prstGeom>
        </p:spPr>
      </p:pic>
      <p:pic>
        <p:nvPicPr>
          <p:cNvPr id="93" name="Picture 92" descr="Picture 355.png"/>
          <p:cNvPicPr>
            <a:picLocks noChangeAspect="1"/>
          </p:cNvPicPr>
          <p:nvPr/>
        </p:nvPicPr>
        <p:blipFill>
          <a:blip r:embed="rId5"/>
          <a:srcRect t="9268"/>
          <a:stretch>
            <a:fillRect/>
          </a:stretch>
        </p:blipFill>
        <p:spPr>
          <a:xfrm>
            <a:off x="3001823" y="3735721"/>
            <a:ext cx="3170377" cy="2793859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1099957" y="33528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1937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343400" y="332053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392236" y="332053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Reconstruction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713D5-0E69-6941-9F45-3C5465910EF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12954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Images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79031" y="1307068"/>
            <a:ext cx="1574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 Point Cloud</a:t>
            </a:r>
            <a:endParaRPr lang="en-US" dirty="0"/>
          </a:p>
        </p:txBody>
      </p:sp>
      <p:pic>
        <p:nvPicPr>
          <p:cNvPr id="9" name="Content Placeholder 4" descr="manhattan_point.png"/>
          <p:cNvPicPr>
            <a:picLocks noGrp="1" noChangeAspect="1"/>
          </p:cNvPicPr>
          <p:nvPr>
            <p:ph idx="1"/>
          </p:nvPr>
        </p:nvPicPr>
        <p:blipFill>
          <a:blip r:embed="rId3"/>
          <a:srcRect l="18902" t="25022" r="18902" b="25949"/>
          <a:stretch>
            <a:fillRect/>
          </a:stretch>
        </p:blipFill>
        <p:spPr>
          <a:xfrm>
            <a:off x="5036713" y="1676404"/>
            <a:ext cx="3269087" cy="2502927"/>
          </a:xfrm>
        </p:spPr>
      </p:pic>
      <p:pic>
        <p:nvPicPr>
          <p:cNvPr id="10" name="Content Placeholder 7" descr="manhattan_image.png"/>
          <p:cNvPicPr>
            <a:picLocks noChangeAspect="1"/>
          </p:cNvPicPr>
          <p:nvPr/>
        </p:nvPicPr>
        <p:blipFill>
          <a:blip r:embed="rId4"/>
          <a:srcRect l="18902" t="25022" r="18902" b="25949"/>
          <a:stretch>
            <a:fillRect/>
          </a:stretch>
        </p:blipFill>
        <p:spPr>
          <a:xfrm>
            <a:off x="845750" y="1676400"/>
            <a:ext cx="3269050" cy="2502933"/>
          </a:xfrm>
          <a:prstGeom prst="rect">
            <a:avLst/>
          </a:prstGeom>
        </p:spPr>
      </p:pic>
      <p:grpSp>
        <p:nvGrpSpPr>
          <p:cNvPr id="3" name="Group 18"/>
          <p:cNvGrpSpPr>
            <a:grpSpLocks noChangeAspect="1"/>
          </p:cNvGrpSpPr>
          <p:nvPr/>
        </p:nvGrpSpPr>
        <p:grpSpPr>
          <a:xfrm>
            <a:off x="1903013" y="5938658"/>
            <a:ext cx="5421961" cy="843142"/>
            <a:chOff x="550415" y="1313312"/>
            <a:chExt cx="8215092" cy="1277488"/>
          </a:xfrm>
        </p:grpSpPr>
        <p:sp>
          <p:nvSpPr>
            <p:cNvPr id="20" name="Rounded Rectangle 19"/>
            <p:cNvSpPr/>
            <p:nvPr/>
          </p:nvSpPr>
          <p:spPr>
            <a:xfrm>
              <a:off x="3131922" y="1339596"/>
              <a:ext cx="847530" cy="125120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28726" y="1313651"/>
              <a:ext cx="897385" cy="125120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425240" y="1313651"/>
              <a:ext cx="3340267" cy="1251204"/>
            </a:xfrm>
            <a:prstGeom prst="round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749764" y="1313312"/>
              <a:ext cx="1086688" cy="125120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50415" y="1313651"/>
              <a:ext cx="847530" cy="125120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24949" y="1457016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dirty="0" smtClean="0"/>
                <a:t>1891</a:t>
              </a:r>
              <a:endParaRPr lang="en-US" sz="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24659" y="1763331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dirty="0" smtClean="0"/>
                <a:t>1934</a:t>
              </a:r>
              <a:endParaRPr lang="en-US" sz="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24368" y="2069646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dirty="0" smtClean="0"/>
                <a:t>2007</a:t>
              </a:r>
              <a:endParaRPr lang="en-US" sz="400" dirty="0"/>
            </a:p>
          </p:txBody>
        </p:sp>
        <p:sp>
          <p:nvSpPr>
            <p:cNvPr id="28" name="Cube 27"/>
            <p:cNvSpPr/>
            <p:nvPr/>
          </p:nvSpPr>
          <p:spPr>
            <a:xfrm>
              <a:off x="8217105" y="1569750"/>
              <a:ext cx="202227" cy="551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4029307" y="2121117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175966" y="2105383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rapezoid 30"/>
            <p:cNvSpPr/>
            <p:nvPr/>
          </p:nvSpPr>
          <p:spPr>
            <a:xfrm rot="11869016">
              <a:off x="4341011" y="2268837"/>
              <a:ext cx="279295" cy="165380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400" dirty="0"/>
            </a:p>
          </p:txBody>
        </p:sp>
        <p:sp>
          <p:nvSpPr>
            <p:cNvPr id="32" name="Trapezoid 31"/>
            <p:cNvSpPr/>
            <p:nvPr/>
          </p:nvSpPr>
          <p:spPr>
            <a:xfrm rot="8689393">
              <a:off x="4808044" y="2196501"/>
              <a:ext cx="199432" cy="132018"/>
            </a:xfrm>
            <a:prstGeom prst="trapezoid">
              <a:avLst>
                <a:gd name="adj" fmla="val 23502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400" dirty="0"/>
            </a:p>
          </p:txBody>
        </p:sp>
        <p:sp>
          <p:nvSpPr>
            <p:cNvPr id="33" name="Cube 32"/>
            <p:cNvSpPr/>
            <p:nvPr/>
          </p:nvSpPr>
          <p:spPr>
            <a:xfrm>
              <a:off x="4627042" y="1466557"/>
              <a:ext cx="202227" cy="551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4" name="Cube 33"/>
            <p:cNvSpPr/>
            <p:nvPr/>
          </p:nvSpPr>
          <p:spPr>
            <a:xfrm>
              <a:off x="4676897" y="1741553"/>
              <a:ext cx="202227" cy="357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5" name="Cube 34"/>
            <p:cNvSpPr/>
            <p:nvPr/>
          </p:nvSpPr>
          <p:spPr>
            <a:xfrm>
              <a:off x="4530141" y="1873601"/>
              <a:ext cx="191823" cy="276372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6" name="Cube 35"/>
            <p:cNvSpPr/>
            <p:nvPr/>
          </p:nvSpPr>
          <p:spPr>
            <a:xfrm>
              <a:off x="7516331" y="1763331"/>
              <a:ext cx="202227" cy="357367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7" name="Cube 36"/>
            <p:cNvSpPr/>
            <p:nvPr/>
          </p:nvSpPr>
          <p:spPr>
            <a:xfrm>
              <a:off x="6721463" y="1825713"/>
              <a:ext cx="191823" cy="276372"/>
            </a:xfrm>
            <a:prstGeom prst="cube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8" name="TextBox 37"/>
            <p:cNvSpPr txBox="1"/>
            <p:nvPr/>
          </p:nvSpPr>
          <p:spPr>
            <a:xfrm>
              <a:off x="6422334" y="2082768"/>
              <a:ext cx="797676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 smtClean="0"/>
                <a:t>1885 - 1953</a:t>
              </a:r>
              <a:endParaRPr lang="en-US" sz="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20010" y="2082768"/>
              <a:ext cx="797676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 smtClean="0"/>
                <a:t>1906 - 2009</a:t>
              </a:r>
              <a:endParaRPr lang="en-US" sz="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967831" y="2082768"/>
              <a:ext cx="797676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 smtClean="0"/>
                <a:t>1968 - 2009</a:t>
              </a:r>
              <a:endParaRPr lang="en-US" sz="400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2886307" y="2094833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650124" y="1619965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49834" y="1722070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49543" y="1824175"/>
              <a:ext cx="448693" cy="3573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1447800" y="2095172"/>
              <a:ext cx="149564" cy="1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118"/>
            <p:cNvGrpSpPr/>
            <p:nvPr/>
          </p:nvGrpSpPr>
          <p:grpSpPr>
            <a:xfrm>
              <a:off x="1905000" y="1667681"/>
              <a:ext cx="838200" cy="560879"/>
              <a:chOff x="1905000" y="1297543"/>
              <a:chExt cx="1524000" cy="952500"/>
            </a:xfrm>
          </p:grpSpPr>
          <p:sp>
            <p:nvSpPr>
              <p:cNvPr id="56" name="Rectangle 33"/>
              <p:cNvSpPr/>
              <p:nvPr/>
            </p:nvSpPr>
            <p:spPr>
              <a:xfrm>
                <a:off x="1905000" y="1297543"/>
                <a:ext cx="685800" cy="5334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743200" y="1716643"/>
                <a:ext cx="685800" cy="5334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2057400" y="16023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057400" y="14499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438400" y="1526143"/>
                <a:ext cx="914400" cy="53340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7"/>
            <p:cNvGrpSpPr/>
            <p:nvPr/>
          </p:nvGrpSpPr>
          <p:grpSpPr>
            <a:xfrm>
              <a:off x="3198459" y="1466561"/>
              <a:ext cx="684905" cy="970580"/>
              <a:chOff x="3913728" y="550783"/>
              <a:chExt cx="1018652" cy="1520511"/>
            </a:xfrm>
          </p:grpSpPr>
          <p:sp>
            <p:nvSpPr>
              <p:cNvPr id="48" name="Trapezoid 47"/>
              <p:cNvSpPr/>
              <p:nvPr/>
            </p:nvSpPr>
            <p:spPr>
              <a:xfrm rot="11869016">
                <a:off x="3913728" y="1824451"/>
                <a:ext cx="426886" cy="246843"/>
              </a:xfrm>
              <a:prstGeom prst="trapezoid">
                <a:avLst>
                  <a:gd name="adj" fmla="val 23502"/>
                </a:avLst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49" name="Trapezoid 48"/>
              <p:cNvSpPr/>
              <p:nvPr/>
            </p:nvSpPr>
            <p:spPr>
              <a:xfrm rot="8689393">
                <a:off x="4627560" y="1716484"/>
                <a:ext cx="304820" cy="197048"/>
              </a:xfrm>
              <a:prstGeom prst="trapezoid">
                <a:avLst>
                  <a:gd name="adj" fmla="val 23502"/>
                </a:avLst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50" name="Oval 49"/>
              <p:cNvSpPr/>
              <p:nvPr/>
            </p:nvSpPr>
            <p:spPr>
              <a:xfrm>
                <a:off x="4327969" y="6879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4614281" y="105370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190809" y="15261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632769" y="55078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404169" y="12213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4708969" y="1373743"/>
                <a:ext cx="91440" cy="91440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</p:grpSp>
      </p:grpSp>
      <p:sp>
        <p:nvSpPr>
          <p:cNvPr id="61" name="TextBox 60"/>
          <p:cNvSpPr txBox="1"/>
          <p:nvPr/>
        </p:nvSpPr>
        <p:spPr>
          <a:xfrm>
            <a:off x="2915254" y="4611469"/>
            <a:ext cx="348554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Structure from Motion</a:t>
            </a:r>
          </a:p>
          <a:p>
            <a:r>
              <a:rPr lang="en-US" dirty="0" smtClean="0"/>
              <a:t>Bundler Software by Noah </a:t>
            </a:r>
            <a:r>
              <a:rPr lang="en-US" dirty="0" err="1" smtClean="0"/>
              <a:t>Snavely</a:t>
            </a:r>
            <a:endParaRPr lang="en-US" dirty="0" smtClean="0"/>
          </a:p>
          <a:p>
            <a:r>
              <a:rPr lang="en-US" i="1" dirty="0" smtClean="0"/>
              <a:t>(</a:t>
            </a:r>
            <a:r>
              <a:rPr lang="en-US" i="1" dirty="0" err="1" smtClean="0"/>
              <a:t>Snavely</a:t>
            </a:r>
            <a:r>
              <a:rPr lang="en-US" i="1" dirty="0" smtClean="0"/>
              <a:t> et al SIGGRAPH 2006)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4498636" y="2894536"/>
            <a:ext cx="149564" cy="1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7567</TotalTime>
  <Words>1046</Words>
  <Application>Microsoft Macintosh PowerPoint</Application>
  <PresentationFormat>On-screen Show (4:3)</PresentationFormat>
  <Paragraphs>305</Paragraphs>
  <Slides>26</Slides>
  <Notes>18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Probabilistic Temporal Inference on Reconstructed 3D Scenes</vt:lpstr>
      <vt:lpstr>The World Changes Over Time</vt:lpstr>
      <vt:lpstr>Temporal Inference Problem</vt:lpstr>
      <vt:lpstr>Temporal Inference Problem</vt:lpstr>
      <vt:lpstr>Overview</vt:lpstr>
      <vt:lpstr>Overview</vt:lpstr>
      <vt:lpstr>Overview</vt:lpstr>
      <vt:lpstr>Overview</vt:lpstr>
      <vt:lpstr>3D Reconstruction</vt:lpstr>
      <vt:lpstr>Grouping Points into Buildings</vt:lpstr>
      <vt:lpstr>3D Reconstruction: Points vs. Objects Lower Manhattan</vt:lpstr>
      <vt:lpstr>Reasoning About Time: From Constraint Satisfaction…</vt:lpstr>
      <vt:lpstr>…to Probabilistic Temporal Inference</vt:lpstr>
      <vt:lpstr>P(T) - Image Date Prior</vt:lpstr>
      <vt:lpstr>Observation Probability Model</vt:lpstr>
      <vt:lpstr>Optimizing Temporal Parameters</vt:lpstr>
      <vt:lpstr>Optimizing Temporal Parameters</vt:lpstr>
      <vt:lpstr>Optimizing Temporal Parameters</vt:lpstr>
      <vt:lpstr>Optimizing Temporal Parameters</vt:lpstr>
      <vt:lpstr>Results: Full Temporal Optimization Synthetic Scene</vt:lpstr>
      <vt:lpstr>Results: Full Temporal Optimization  Downtown Atlanta  (102 Images)</vt:lpstr>
      <vt:lpstr>Results: Full Temporal Optimization  Downtown Atlanta</vt:lpstr>
      <vt:lpstr>Results: Leave-One-Out Image Dating Lower Manhattan</vt:lpstr>
      <vt:lpstr>Results: Building Date Intervals</vt:lpstr>
      <vt:lpstr>Conclusions and Future Work</vt:lpstr>
      <vt:lpstr>Thank you!</vt:lpstr>
    </vt:vector>
  </TitlesOfParts>
  <Company>Georgia 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Probabilistic Temporal Inference on Reconstructed 3D Scenes</dc:title>
  <dc:creator>Grant Schindler</dc:creator>
  <cp:lastModifiedBy>Grant Schindler</cp:lastModifiedBy>
  <cp:revision>219</cp:revision>
  <dcterms:created xsi:type="dcterms:W3CDTF">2010-06-17T08:05:21Z</dcterms:created>
  <dcterms:modified xsi:type="dcterms:W3CDTF">2010-06-17T08:05:24Z</dcterms:modified>
</cp:coreProperties>
</file>